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51206400" cy="28803600"/>
  <p:notesSz cx="32918400" cy="5120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Helvetica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7">
          <p15:clr>
            <a:srgbClr val="A4A3A4"/>
          </p15:clr>
        </p15:guide>
        <p15:guide id="2" orient="horz" pos="17178">
          <p15:clr>
            <a:srgbClr val="A4A3A4"/>
          </p15:clr>
        </p15:guide>
        <p15:guide id="3" orient="horz" pos="3263">
          <p15:clr>
            <a:srgbClr val="A4A3A4"/>
          </p15:clr>
        </p15:guide>
        <p15:guide id="4" orient="horz" pos="1863">
          <p15:clr>
            <a:srgbClr val="A4A3A4"/>
          </p15:clr>
        </p15:guide>
        <p15:guide id="5" pos="5991">
          <p15:clr>
            <a:srgbClr val="A4A3A4"/>
          </p15:clr>
        </p15:guide>
        <p15:guide id="6" pos="7127">
          <p15:clr>
            <a:srgbClr val="A4A3A4"/>
          </p15:clr>
        </p15:guide>
        <p15:guide id="7" pos="15175">
          <p15:clr>
            <a:srgbClr val="A4A3A4"/>
          </p15:clr>
        </p15:guide>
        <p15:guide id="8" pos="25936">
          <p15:clr>
            <a:srgbClr val="A4A3A4"/>
          </p15:clr>
        </p15:guide>
        <p15:guide id="9" pos="-1345">
          <p15:clr>
            <a:srgbClr val="A4A3A4"/>
          </p15:clr>
        </p15:guide>
        <p15:guide id="10" pos="16364">
          <p15:clr>
            <a:srgbClr val="A4A3A4"/>
          </p15:clr>
        </p15:guide>
        <p15:guide id="11" pos="24803">
          <p15:clr>
            <a:srgbClr val="A4A3A4"/>
          </p15:clr>
        </p15:guide>
        <p15:guide id="12" pos="33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006300"/>
    <a:srgbClr val="00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327"/>
  </p:normalViewPr>
  <p:slideViewPr>
    <p:cSldViewPr snapToGrid="0">
      <p:cViewPr varScale="1">
        <p:scale>
          <a:sx n="24" d="100"/>
          <a:sy n="24" d="100"/>
        </p:scale>
        <p:origin x="-12" y="76"/>
      </p:cViewPr>
      <p:guideLst>
        <p:guide orient="horz" pos="627"/>
        <p:guide orient="horz" pos="17178"/>
        <p:guide orient="horz" pos="3263"/>
        <p:guide orient="horz" pos="1863"/>
        <p:guide pos="5991"/>
        <p:guide pos="7127"/>
        <p:guide pos="15175"/>
        <p:guide pos="25936"/>
        <p:guide pos="-1345"/>
        <p:guide pos="16364"/>
        <p:guide pos="24803"/>
        <p:guide pos="33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Helvetica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fld id="{6C520481-48B2-5342-ACFB-D48BD8097F1E}" type="datetime1">
              <a:rPr lang="en-US" altLang="en-US"/>
              <a:pPr/>
              <a:t>11/19/2020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9600" y="3840163"/>
            <a:ext cx="341376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Helvetica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4664B0B-D1C1-D147-B99A-61DD6C93F1A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4777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9600" y="3840163"/>
            <a:ext cx="34137600" cy="192024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fld id="{806C3046-39D2-7543-B081-77B348D7E2B6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0586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71" y="8948342"/>
            <a:ext cx="43526075" cy="6172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33" y="16321490"/>
            <a:ext cx="35845751" cy="7362031"/>
          </a:xfrm>
        </p:spPr>
        <p:txBody>
          <a:bodyPr/>
          <a:lstStyle>
            <a:lvl1pPr marL="0" indent="0" algn="ctr">
              <a:buNone/>
              <a:defRPr/>
            </a:lvl1pPr>
            <a:lvl2pPr marL="400050" indent="0" algn="ctr">
              <a:buNone/>
              <a:defRPr/>
            </a:lvl2pPr>
            <a:lvl3pPr marL="800100" indent="0" algn="ctr">
              <a:buNone/>
              <a:defRPr/>
            </a:lvl3pPr>
            <a:lvl4pPr marL="1200150" indent="0" algn="ctr">
              <a:buNone/>
              <a:defRPr/>
            </a:lvl4pPr>
            <a:lvl5pPr marL="1600200" indent="0" algn="ctr">
              <a:buNone/>
              <a:defRPr/>
            </a:lvl5pPr>
            <a:lvl6pPr marL="2000250" indent="0" algn="ctr">
              <a:buNone/>
              <a:defRPr/>
            </a:lvl6pPr>
            <a:lvl7pPr marL="2400300" indent="0" algn="ctr">
              <a:buNone/>
              <a:defRPr/>
            </a:lvl7pPr>
            <a:lvl8pPr marL="2800350" indent="0" algn="ctr">
              <a:buNone/>
              <a:defRPr/>
            </a:lvl8pPr>
            <a:lvl9pPr marL="3200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FDC7F-B93C-D14B-8B84-7C018F055C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22DDB-8B5E-4A40-9405-2D3AECBE0E7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20" y="2560049"/>
            <a:ext cx="10880725" cy="230431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9" y="2560049"/>
            <a:ext cx="32492951" cy="230431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EB847-C3F7-2E4D-85C8-331FFCB092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D8182-4D0B-C144-B3AA-5624DBE43B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5" y="18509262"/>
            <a:ext cx="43526075" cy="5720159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5" y="12208473"/>
            <a:ext cx="43526075" cy="6300788"/>
          </a:xfrm>
        </p:spPr>
        <p:txBody>
          <a:bodyPr anchor="b"/>
          <a:lstStyle>
            <a:lvl1pPr marL="0" indent="0">
              <a:buNone/>
              <a:defRPr sz="1750"/>
            </a:lvl1pPr>
            <a:lvl2pPr marL="400050" indent="0">
              <a:buNone/>
              <a:defRPr sz="1575"/>
            </a:lvl2pPr>
            <a:lvl3pPr marL="800100" indent="0">
              <a:buNone/>
              <a:defRPr sz="1400"/>
            </a:lvl3pPr>
            <a:lvl4pPr marL="1200150" indent="0">
              <a:buNone/>
              <a:defRPr sz="1225"/>
            </a:lvl4pPr>
            <a:lvl5pPr marL="1600200" indent="0">
              <a:buNone/>
              <a:defRPr sz="1225"/>
            </a:lvl5pPr>
            <a:lvl6pPr marL="2000250" indent="0">
              <a:buNone/>
              <a:defRPr sz="1225"/>
            </a:lvl6pPr>
            <a:lvl7pPr marL="2400300" indent="0">
              <a:buNone/>
              <a:defRPr sz="1225"/>
            </a:lvl7pPr>
            <a:lvl8pPr marL="2800350" indent="0">
              <a:buNone/>
              <a:defRPr sz="1225"/>
            </a:lvl8pPr>
            <a:lvl9pPr marL="3200400" indent="0">
              <a:buNone/>
              <a:defRPr sz="1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F376D-7D6D-B347-B8DE-EE4FFF18A0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70" y="8321876"/>
            <a:ext cx="21686837" cy="17281326"/>
          </a:xfr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7" y="8321876"/>
            <a:ext cx="21686839" cy="17281326"/>
          </a:xfrm>
        </p:spPr>
        <p:txBody>
          <a:bodyPr/>
          <a:lstStyle>
            <a:lvl1pPr>
              <a:defRPr sz="2450"/>
            </a:lvl1pPr>
            <a:lvl2pPr>
              <a:defRPr sz="2100"/>
            </a:lvl2pPr>
            <a:lvl3pPr>
              <a:defRPr sz="175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6F16F-B60D-3B4D-82EE-6055C60F65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6" y="1152923"/>
            <a:ext cx="46085125" cy="480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40" y="6448030"/>
            <a:ext cx="22625051" cy="268644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40" y="9134476"/>
            <a:ext cx="22625051" cy="16595130"/>
          </a:xfrm>
        </p:spPr>
        <p:txBody>
          <a:bodyPr/>
          <a:lstStyle>
            <a:lvl1pPr>
              <a:defRPr sz="2100"/>
            </a:lvl1pPr>
            <a:lvl2pPr>
              <a:defRPr sz="1750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6448030"/>
            <a:ext cx="22632988" cy="268644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9134476"/>
            <a:ext cx="22632988" cy="16595130"/>
          </a:xfrm>
        </p:spPr>
        <p:txBody>
          <a:bodyPr/>
          <a:lstStyle>
            <a:lvl1pPr>
              <a:defRPr sz="2100"/>
            </a:lvl1pPr>
            <a:lvl2pPr>
              <a:defRPr sz="1750"/>
            </a:lvl2pPr>
            <a:lvl3pPr>
              <a:defRPr sz="1575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45C54-F2E9-EA45-AF22-6159A55DAD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91DCC-9EFA-CC46-8B7E-87F18F5CE5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511B8-1D18-0846-948E-C9692201BA8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5" y="1147371"/>
            <a:ext cx="16846551" cy="4879777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147367"/>
            <a:ext cx="28625800" cy="24582240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45" y="6027146"/>
            <a:ext cx="16846551" cy="19702463"/>
          </a:xfrm>
        </p:spPr>
        <p:txBody>
          <a:bodyPr/>
          <a:lstStyle>
            <a:lvl1pPr marL="0" indent="0">
              <a:buNone/>
              <a:defRPr sz="1225"/>
            </a:lvl1pPr>
            <a:lvl2pPr marL="400050" indent="0">
              <a:buNone/>
              <a:defRPr sz="1050"/>
            </a:lvl2pPr>
            <a:lvl3pPr marL="800100" indent="0">
              <a:buNone/>
              <a:defRPr sz="875"/>
            </a:lvl3pPr>
            <a:lvl4pPr marL="1200150" indent="0">
              <a:buNone/>
              <a:defRPr sz="785"/>
            </a:lvl4pPr>
            <a:lvl5pPr marL="1600200" indent="0">
              <a:buNone/>
              <a:defRPr sz="785"/>
            </a:lvl5pPr>
            <a:lvl6pPr marL="2000250" indent="0">
              <a:buNone/>
              <a:defRPr sz="785"/>
            </a:lvl6pPr>
            <a:lvl7pPr marL="2400300" indent="0">
              <a:buNone/>
              <a:defRPr sz="785"/>
            </a:lvl7pPr>
            <a:lvl8pPr marL="2800350" indent="0">
              <a:buNone/>
              <a:defRPr sz="785"/>
            </a:lvl8pPr>
            <a:lvl9pPr marL="3200400" indent="0">
              <a:buNone/>
              <a:defRPr sz="7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85730-7579-A84F-8B57-B2C0A6F5D0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82" y="20162249"/>
            <a:ext cx="30724475" cy="2380853"/>
          </a:xfrm>
        </p:spPr>
        <p:txBody>
          <a:bodyPr anchor="b"/>
          <a:lstStyle>
            <a:lvl1pPr algn="l">
              <a:defRPr sz="17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82" y="2573935"/>
            <a:ext cx="30724475" cy="17281326"/>
          </a:xfrm>
        </p:spPr>
        <p:txBody>
          <a:bodyPr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82" y="22543099"/>
            <a:ext cx="30724475" cy="3379589"/>
          </a:xfrm>
        </p:spPr>
        <p:txBody>
          <a:bodyPr/>
          <a:lstStyle>
            <a:lvl1pPr marL="0" indent="0">
              <a:buNone/>
              <a:defRPr sz="1225"/>
            </a:lvl1pPr>
            <a:lvl2pPr marL="400050" indent="0">
              <a:buNone/>
              <a:defRPr sz="1050"/>
            </a:lvl2pPr>
            <a:lvl3pPr marL="800100" indent="0">
              <a:buNone/>
              <a:defRPr sz="875"/>
            </a:lvl3pPr>
            <a:lvl4pPr marL="1200150" indent="0">
              <a:buNone/>
              <a:defRPr sz="785"/>
            </a:lvl4pPr>
            <a:lvl5pPr marL="1600200" indent="0">
              <a:buNone/>
              <a:defRPr sz="785"/>
            </a:lvl5pPr>
            <a:lvl6pPr marL="2000250" indent="0">
              <a:buNone/>
              <a:defRPr sz="785"/>
            </a:lvl6pPr>
            <a:lvl7pPr marL="2400300" indent="0">
              <a:buNone/>
              <a:defRPr sz="785"/>
            </a:lvl7pPr>
            <a:lvl8pPr marL="2800350" indent="0">
              <a:buNone/>
              <a:defRPr sz="785"/>
            </a:lvl8pPr>
            <a:lvl9pPr marL="3200400" indent="0">
              <a:buNone/>
              <a:defRPr sz="78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10FFC-6A40-AC4F-AEA6-DB421748BF6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3" y="2560639"/>
            <a:ext cx="435276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3" y="8321678"/>
            <a:ext cx="43527662" cy="172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3" y="26242966"/>
            <a:ext cx="10668000" cy="192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07557" tIns="203779" rIns="407557" bIns="203779" numCol="1" anchor="t" anchorCtr="0" compatLnSpc="1"/>
          <a:lstStyle>
            <a:lvl1pPr eaLnBrk="1" hangingPunct="1">
              <a:defRPr sz="5425">
                <a:latin typeface="Times New Roman" panose="02020603050405020304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7425" y="26242966"/>
            <a:ext cx="16213138" cy="192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07557" tIns="203779" rIns="407557" bIns="203779" numCol="1" anchor="t" anchorCtr="0" compatLnSpc="1"/>
          <a:lstStyle>
            <a:lvl1pPr algn="ctr" eaLnBrk="1" hangingPunct="1">
              <a:defRPr sz="5425">
                <a:latin typeface="Times New Roman" panose="02020603050405020304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9825" y="26242966"/>
            <a:ext cx="10668000" cy="1920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407557" tIns="203779" rIns="407557" bIns="203779" numCol="1" anchor="t" anchorCtr="0" compatLnSpc="1"/>
          <a:lstStyle>
            <a:lvl1pPr algn="r" eaLnBrk="1" hangingPunct="1">
              <a:defRPr sz="5400">
                <a:latin typeface="Times New Roman" panose="02020603050405020304" pitchFamily="-111" charset="0"/>
              </a:defRPr>
            </a:lvl1pPr>
          </a:lstStyle>
          <a:p>
            <a:fld id="{5262E894-C656-8F4A-BD79-365F486500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565525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3565525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Times New Roman" panose="02020603050405020304" pitchFamily="-111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3565525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Times New Roman" panose="02020603050405020304" pitchFamily="-111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3565525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Times New Roman" panose="02020603050405020304" pitchFamily="-111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3565525" rtl="0" eaLnBrk="0" fontAlgn="base" hangingPunct="0">
        <a:spcBef>
          <a:spcPct val="0"/>
        </a:spcBef>
        <a:spcAft>
          <a:spcPct val="0"/>
        </a:spcAft>
        <a:defRPr sz="17100">
          <a:solidFill>
            <a:schemeClr val="tx2"/>
          </a:solidFill>
          <a:latin typeface="Times New Roman" panose="02020603050405020304" pitchFamily="-111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00050" algn="ctr" defTabSz="3565525" rtl="0" fontAlgn="base">
        <a:spcBef>
          <a:spcPct val="0"/>
        </a:spcBef>
        <a:spcAft>
          <a:spcPct val="0"/>
        </a:spcAft>
        <a:defRPr sz="17150">
          <a:solidFill>
            <a:schemeClr val="tx2"/>
          </a:solidFill>
          <a:latin typeface="Times New Roman" panose="02020603050405020304" pitchFamily="-111" charset="0"/>
        </a:defRPr>
      </a:lvl6pPr>
      <a:lvl7pPr marL="800100" algn="ctr" defTabSz="3565525" rtl="0" fontAlgn="base">
        <a:spcBef>
          <a:spcPct val="0"/>
        </a:spcBef>
        <a:spcAft>
          <a:spcPct val="0"/>
        </a:spcAft>
        <a:defRPr sz="17150">
          <a:solidFill>
            <a:schemeClr val="tx2"/>
          </a:solidFill>
          <a:latin typeface="Times New Roman" panose="02020603050405020304" pitchFamily="-111" charset="0"/>
        </a:defRPr>
      </a:lvl7pPr>
      <a:lvl8pPr marL="1200150" algn="ctr" defTabSz="3565525" rtl="0" fontAlgn="base">
        <a:spcBef>
          <a:spcPct val="0"/>
        </a:spcBef>
        <a:spcAft>
          <a:spcPct val="0"/>
        </a:spcAft>
        <a:defRPr sz="17150">
          <a:solidFill>
            <a:schemeClr val="tx2"/>
          </a:solidFill>
          <a:latin typeface="Times New Roman" panose="02020603050405020304" pitchFamily="-111" charset="0"/>
        </a:defRPr>
      </a:lvl8pPr>
      <a:lvl9pPr marL="1600200" algn="ctr" defTabSz="3565525" rtl="0" fontAlgn="base">
        <a:spcBef>
          <a:spcPct val="0"/>
        </a:spcBef>
        <a:spcAft>
          <a:spcPct val="0"/>
        </a:spcAft>
        <a:defRPr sz="17150">
          <a:solidFill>
            <a:schemeClr val="tx2"/>
          </a:solidFill>
          <a:latin typeface="Times New Roman" panose="02020603050405020304" pitchFamily="-111" charset="0"/>
        </a:defRPr>
      </a:lvl9pPr>
    </p:titleStyle>
    <p:bodyStyle>
      <a:lvl1pPr marL="1336675" indent="-1336675" algn="l" defTabSz="3565525" rtl="0" eaLnBrk="0" fontAlgn="base" hangingPunct="0">
        <a:spcBef>
          <a:spcPct val="20000"/>
        </a:spcBef>
        <a:spcAft>
          <a:spcPct val="0"/>
        </a:spcAft>
        <a:buChar char="•"/>
        <a:defRPr sz="125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896870" indent="-1112520" algn="l" defTabSz="3565525" rtl="0" eaLnBrk="0" fontAlgn="base" hangingPunct="0">
        <a:spcBef>
          <a:spcPct val="20000"/>
        </a:spcBef>
        <a:spcAft>
          <a:spcPct val="0"/>
        </a:spcAft>
        <a:buChar char="–"/>
        <a:defRPr sz="109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4455795" indent="-890270" algn="l" defTabSz="3565525" rtl="0" eaLnBrk="0" fontAlgn="base" hangingPunct="0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6240145" indent="-890270" algn="l" defTabSz="3565525" rtl="0" eaLnBrk="0" fontAlgn="base" hangingPunct="0">
        <a:spcBef>
          <a:spcPct val="20000"/>
        </a:spcBef>
        <a:spcAft>
          <a:spcPct val="0"/>
        </a:spcAft>
        <a:buChar char="–"/>
        <a:defRPr sz="77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8021320" indent="-889000" algn="l" defTabSz="3565525" rtl="0" eaLnBrk="0" fontAlgn="base" hangingPunct="0">
        <a:spcBef>
          <a:spcPct val="20000"/>
        </a:spcBef>
        <a:spcAft>
          <a:spcPct val="0"/>
        </a:spcAft>
        <a:buChar char="»"/>
        <a:defRPr sz="77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8422640" indent="-890270" algn="l" defTabSz="3565525" rtl="0" fontAlgn="base">
        <a:spcBef>
          <a:spcPct val="20000"/>
        </a:spcBef>
        <a:spcAft>
          <a:spcPct val="0"/>
        </a:spcAft>
        <a:buChar char="»"/>
        <a:defRPr sz="7790">
          <a:solidFill>
            <a:schemeClr val="tx1"/>
          </a:solidFill>
          <a:latin typeface="+mn-lt"/>
          <a:ea typeface="MS PGothic" panose="020B0600070205080204" pitchFamily="34" charset="-128"/>
        </a:defRPr>
      </a:lvl6pPr>
      <a:lvl7pPr marL="8822690" indent="-890270" algn="l" defTabSz="3565525" rtl="0" fontAlgn="base">
        <a:spcBef>
          <a:spcPct val="20000"/>
        </a:spcBef>
        <a:spcAft>
          <a:spcPct val="0"/>
        </a:spcAft>
        <a:buChar char="»"/>
        <a:defRPr sz="7790">
          <a:solidFill>
            <a:schemeClr val="tx1"/>
          </a:solidFill>
          <a:latin typeface="+mn-lt"/>
          <a:ea typeface="MS PGothic" panose="020B0600070205080204" pitchFamily="34" charset="-128"/>
        </a:defRPr>
      </a:lvl7pPr>
      <a:lvl8pPr marL="9222740" indent="-890270" algn="l" defTabSz="3565525" rtl="0" fontAlgn="base">
        <a:spcBef>
          <a:spcPct val="20000"/>
        </a:spcBef>
        <a:spcAft>
          <a:spcPct val="0"/>
        </a:spcAft>
        <a:buChar char="»"/>
        <a:defRPr sz="7790">
          <a:solidFill>
            <a:schemeClr val="tx1"/>
          </a:solidFill>
          <a:latin typeface="+mn-lt"/>
          <a:ea typeface="MS PGothic" panose="020B0600070205080204" pitchFamily="34" charset="-128"/>
        </a:defRPr>
      </a:lvl8pPr>
      <a:lvl9pPr marL="9622790" indent="-890270" algn="l" defTabSz="3565525" rtl="0" fontAlgn="base">
        <a:spcBef>
          <a:spcPct val="20000"/>
        </a:spcBef>
        <a:spcAft>
          <a:spcPct val="0"/>
        </a:spcAft>
        <a:buChar char="»"/>
        <a:defRPr sz="7790">
          <a:solidFill>
            <a:schemeClr val="tx1"/>
          </a:solidFill>
          <a:latin typeface="+mn-lt"/>
          <a:ea typeface="MS PGothic" panose="020B0600070205080204" pitchFamily="34" charset="-128"/>
        </a:defRPr>
      </a:lvl9pPr>
    </p:bodyStyle>
    <p:otherStyle>
      <a:defPPr>
        <a:defRPr lang="en-US"/>
      </a:defPPr>
      <a:lvl1pPr marL="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4000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kias.rfbr.ru/index.php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rfbr.ru/rffi/ru/contest/n_812/o_2105921" TargetMode="External"/><Relationship Id="rId12" Type="http://schemas.openxmlformats.org/officeDocument/2006/relationships/image" Target="../media/image4.png"/><Relationship Id="rId1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fu-kras.ru/" TargetMode="External"/><Relationship Id="rId11" Type="http://schemas.openxmlformats.org/officeDocument/2006/relationships/image" Target="../media/image3.png"/><Relationship Id="rId5" Type="http://schemas.openxmlformats.org/officeDocument/2006/relationships/hyperlink" Target="mailto:kolovskiuv@gmail.com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mailto:kolovsky777@gmail.com" TargetMode="External"/><Relationship Id="rId9" Type="http://schemas.openxmlformats.org/officeDocument/2006/relationships/hyperlink" Target="https://youtu.be/j9VVPHlyw0w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23183476" y="20380327"/>
            <a:ext cx="14671675" cy="7405113"/>
          </a:xfrm>
          <a:prstGeom prst="rect">
            <a:avLst/>
          </a:prstGeom>
          <a:solidFill>
            <a:schemeClr val="bg1"/>
          </a:solidFill>
          <a:ln w="76200">
            <a:solidFill>
              <a:srgbClr val="000090"/>
            </a:solidFill>
            <a:miter lim="800000"/>
          </a:ln>
        </p:spPr>
        <p:txBody>
          <a:bodyPr lIns="800100" tIns="400052" rIns="800100" bIns="800100"/>
          <a:lstStyle>
            <a:lvl1pPr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u="sng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646" t="8820" r="12724" b="5257"/>
          <a:stretch>
            <a:fillRect/>
          </a:stretch>
        </p:blipFill>
        <p:spPr bwMode="auto">
          <a:xfrm>
            <a:off x="23260049" y="20407992"/>
            <a:ext cx="11940299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47057" y="881743"/>
            <a:ext cx="7609114" cy="5910943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mpd="sng">
            <a:noFill/>
            <a:miter lim="800000"/>
          </a:ln>
        </p:spPr>
        <p:txBody>
          <a:bodyPr wrap="none">
            <a:noAutofit/>
          </a:bodyPr>
          <a:lstStyle>
            <a:defPPr>
              <a:defRPr lang="en-US"/>
            </a:defPPr>
            <a:lvl1pPr algn="ctr" eaLnBrk="1" hangingPunct="1">
              <a:defRPr sz="10060">
                <a:ln w="57150" cmpd="sng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Helvetica"/>
                <a:ea typeface="Calibri" panose="020F0502020204030204" charset="0"/>
                <a:cs typeface="Helvetica"/>
              </a:defRPr>
            </a:lvl1pPr>
          </a:lstStyle>
          <a:p>
            <a:endParaRPr lang="en-US" sz="16000" dirty="0"/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1790366" y="17454140"/>
            <a:ext cx="10098087" cy="1038845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90"/>
            </a:solidFill>
            <a:miter lim="800000"/>
          </a:ln>
        </p:spPr>
        <p:txBody>
          <a:bodyPr lIns="180000" tIns="0" rIns="180000" bIns="72000"/>
          <a:lstStyle>
            <a:lvl1pPr>
              <a:spcBef>
                <a:spcPct val="20000"/>
              </a:spcBef>
              <a:buChar char="•"/>
              <a:defRPr sz="143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25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07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45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Симбиоз научного инструментария: </a:t>
            </a:r>
          </a:p>
          <a:p>
            <a:pPr>
              <a:spcBef>
                <a:spcPts val="0"/>
              </a:spcBef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системный анализ  за счёт компьютерного моделирования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(вычислительный эксперимент);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инклюзивный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паллиативный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подходы для преодоления детерминизма и сингулярности в техносфере и в образовательной деятельности;</a:t>
            </a:r>
          </a:p>
          <a:p>
            <a:pPr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базовый инструментарий постмодерна «ризомный синтез», «искусственная эвристика» </a:t>
            </a: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реализуемый с помощью современных гибридных когнитивных информационных технологий.</a:t>
            </a:r>
          </a:p>
          <a:p>
            <a:pPr>
              <a:spcBef>
                <a:spcPts val="0"/>
              </a:spcBef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КРИТЕРИИ И ЭФФЕКТИВНОСТЬ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/>
              <a:t>Основной критерий:   </a:t>
            </a:r>
            <a:r>
              <a:rPr lang="ru-RU" sz="3200" b="1" dirty="0" smtClean="0">
                <a:solidFill>
                  <a:srgbClr val="006300"/>
                </a:solidFill>
              </a:rPr>
              <a:t>Точность</a:t>
            </a:r>
            <a:r>
              <a:rPr lang="en-US" sz="3200" b="1" dirty="0" smtClean="0">
                <a:solidFill>
                  <a:srgbClr val="006300"/>
                </a:solidFill>
              </a:rPr>
              <a:t> </a:t>
            </a:r>
            <a:r>
              <a:rPr lang="ru-RU" sz="3200" b="1" dirty="0" smtClean="0"/>
              <a:t> (качество)   </a:t>
            </a:r>
            <a:r>
              <a:rPr lang="en-US" sz="3200" b="1" dirty="0" smtClean="0"/>
              <a:t>≡ </a:t>
            </a:r>
            <a:r>
              <a:rPr lang="ru-RU" sz="3200" b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/>
              <a:t>    </a:t>
            </a:r>
            <a:r>
              <a:rPr lang="en-US" sz="3200" b="1" dirty="0" smtClean="0"/>
              <a:t>≡ 1 ∕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Погрешность</a:t>
            </a:r>
            <a:r>
              <a:rPr lang="en-US" sz="3200" b="1" dirty="0" smtClean="0"/>
              <a:t> </a:t>
            </a:r>
            <a:r>
              <a:rPr lang="ru-RU" sz="3200" b="1" dirty="0" smtClean="0"/>
              <a:t>  </a:t>
            </a:r>
            <a:r>
              <a:rPr lang="en-US" sz="3200" b="1" dirty="0" smtClean="0"/>
              <a:t>→ </a:t>
            </a:r>
            <a:r>
              <a:rPr lang="ru-RU" sz="3200" b="1" dirty="0" smtClean="0"/>
              <a:t>  </a:t>
            </a:r>
            <a:r>
              <a:rPr lang="en-US" sz="3200" b="1" dirty="0" smtClean="0"/>
              <a:t>∞ </a:t>
            </a:r>
            <a:r>
              <a:rPr lang="ru-RU" sz="3200" b="1" dirty="0" smtClean="0"/>
              <a:t>   </a:t>
            </a:r>
            <a:r>
              <a:rPr lang="en-US" sz="3200" b="1" dirty="0" smtClean="0"/>
              <a:t>(Истина, Эталон)</a:t>
            </a:r>
            <a:r>
              <a:rPr lang="ru-RU" sz="3200" b="1" dirty="0" smtClean="0"/>
              <a:t>.</a:t>
            </a:r>
            <a:endParaRPr lang="en-US" sz="3200" b="1" dirty="0" smtClean="0"/>
          </a:p>
          <a:p>
            <a:pPr>
              <a:spcBef>
                <a:spcPts val="0"/>
              </a:spcBef>
              <a:buNone/>
            </a:pPr>
            <a:endParaRPr lang="ru-RU" sz="3200" b="1" dirty="0" smtClean="0"/>
          </a:p>
          <a:p>
            <a:pPr>
              <a:spcBef>
                <a:spcPts val="0"/>
              </a:spcBef>
              <a:buNone/>
            </a:pPr>
            <a:r>
              <a:rPr lang="ru-RU" sz="3200" b="1" dirty="0" smtClean="0"/>
              <a:t>«Рыночный критерий»:  </a:t>
            </a:r>
            <a:r>
              <a:rPr lang="ru-RU" sz="3200" b="1" dirty="0" smtClean="0">
                <a:solidFill>
                  <a:srgbClr val="C00000"/>
                </a:solidFill>
              </a:rPr>
              <a:t>Цена </a:t>
            </a:r>
            <a:r>
              <a:rPr lang="ru-RU" sz="3200" b="1" dirty="0" smtClean="0"/>
              <a:t>/ Качество </a:t>
            </a:r>
            <a:r>
              <a:rPr lang="en-US" sz="3200" b="1" dirty="0" smtClean="0"/>
              <a:t>→</a:t>
            </a:r>
            <a:r>
              <a:rPr lang="ru-RU" sz="3200" b="1" dirty="0" smtClean="0"/>
              <a:t> </a:t>
            </a:r>
            <a:r>
              <a:rPr lang="en-US" sz="3200" b="1" dirty="0" smtClean="0"/>
              <a:t>Min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450" dirty="0">
              <a:solidFill>
                <a:srgbClr val="000000"/>
              </a:solidFill>
              <a:latin typeface="Helvetica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450" dirty="0">
              <a:solidFill>
                <a:srgbClr val="000000"/>
              </a:solidFill>
              <a:latin typeface="Helvetica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45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1849103" y="7524750"/>
            <a:ext cx="10096499" cy="9220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00AD"/>
            </a:solidFill>
            <a:miter lim="800000"/>
          </a:ln>
        </p:spPr>
        <p:txBody>
          <a:bodyPr lIns="252000" tIns="252000" rIns="324000" bIns="5040000"/>
          <a:lstStyle>
            <a:lvl1pPr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sz="2600" b="1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Ключевые слова: </a:t>
            </a:r>
            <a:r>
              <a:rPr lang="ru-RU" sz="2600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постнатурфилософия (природоподобие), пост-онтология, ризомный подход, язык науки , сложность</a:t>
            </a:r>
          </a:p>
          <a:p>
            <a:pPr algn="just">
              <a:spcAft>
                <a:spcPts val="600"/>
              </a:spcAft>
            </a:pPr>
            <a:r>
              <a:rPr lang="ru-RU" sz="2600" spc="-50" dirty="0" smtClean="0">
                <a:latin typeface="Arial" pitchFamily="34" charset="0"/>
              </a:rPr>
              <a:t>Онтология современной естественной науки это не искомое, и всегда находимое, в силу фундаментальных законов единство структуры и функции, </a:t>
            </a:r>
            <a:r>
              <a:rPr lang="ru-RU" sz="2600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а принципиальная их ортогональность (постонтология)</a:t>
            </a:r>
            <a:r>
              <a:rPr lang="ru-RU" sz="2600" spc="-50" dirty="0" smtClean="0">
                <a:latin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600" b="1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Ризомный подход </a:t>
            </a:r>
            <a:r>
              <a:rPr lang="ru-RU" sz="2600" spc="-50" dirty="0" smtClean="0">
                <a:latin typeface="Arial" pitchFamily="34" charset="0"/>
              </a:rPr>
              <a:t>в анализе инновационных процессов в науке и образовании.  Языком науки выступает не единый универсальный для всех точных наук язык математики, а множество, иерархически неупорядоченных, не сводимых к чему–либо одному языковых моделей.</a:t>
            </a:r>
          </a:p>
          <a:p>
            <a:pPr algn="just">
              <a:spcAft>
                <a:spcPts val="600"/>
              </a:spcAft>
            </a:pPr>
            <a:r>
              <a:rPr lang="ru-RU" sz="2600" b="1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Онтологический базис </a:t>
            </a:r>
            <a:r>
              <a:rPr lang="ru-RU" sz="2600" b="1" u="sng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природоподобия</a:t>
            </a:r>
            <a:r>
              <a:rPr lang="ru-RU" sz="2600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. Многомерный нелинейный регрессионный анализ (полевой процессинг). </a:t>
            </a:r>
            <a:r>
              <a:rPr lang="ru-RU" sz="2600" b="1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Когнитивная квалиметрия природоподобия </a:t>
            </a:r>
            <a:r>
              <a:rPr lang="ru-RU" sz="2600" spc="-5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объектов искусственной природы. Когнитивная этология.</a:t>
            </a:r>
            <a:endParaRPr lang="ru-RU" sz="2600" spc="-5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28007" y="7603958"/>
            <a:ext cx="9503229" cy="5108606"/>
          </a:xfrm>
          <a:prstGeom prst="rect">
            <a:avLst/>
          </a:prstGeom>
          <a:noFill/>
          <a:ln w="762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0" tIns="360000" rIns="324000" bIns="432000">
            <a:spAutoFit/>
          </a:bodyPr>
          <a:lstStyle>
            <a:lvl1pPr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marL="457200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Недостижимость изоморфизма модели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(complex System)– низкая надёжность и эффективность её поведения из-за случайности множества неустранимых внешних и внутренних воздействий на изучаемый объект (проклятие размерности).</a:t>
            </a:r>
            <a:endParaRPr lang="en-US" alt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eaLnBrk="1" hangingPunct="1"/>
            <a:endParaRPr lang="ru-RU" sz="2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eaLnBrk="1" hangingPunct="1"/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Процесс инклюзии 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искусственного интеллекта в антропосферу ,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повышает адаптирующую роль языка науки, применяемого в обучении нейронной сети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14376" name="Rectangle 180"/>
          <p:cNvSpPr>
            <a:spLocks noChangeArrowheads="1"/>
          </p:cNvSpPr>
          <p:nvPr/>
        </p:nvSpPr>
        <p:spPr bwMode="auto">
          <a:xfrm>
            <a:off x="9176649" y="653143"/>
            <a:ext cx="31212409" cy="6571030"/>
          </a:xfrm>
          <a:prstGeom prst="rect">
            <a:avLst/>
          </a:prstGeom>
          <a:noFill/>
          <a:ln w="76200" cmpd="sng">
            <a:noFill/>
            <a:miter lim="800000"/>
          </a:ln>
        </p:spPr>
        <p:txBody>
          <a:bodyPr wrap="square" lIns="457200" rIns="457200" bIns="0">
            <a:spAutoFit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006300"/>
                </a:solidFill>
              </a:rPr>
              <a:t>Дополненная реальность: философские аспекты технологии, реализующей восприятие, распознавание и идентификацию визуальных, акустических и др. образов сложных динамических объектов ***</a:t>
            </a:r>
          </a:p>
          <a:p>
            <a:pPr eaLnBrk="1" hangingPunct="1">
              <a:defRPr/>
            </a:pPr>
            <a:endParaRPr lang="ru-RU" sz="5400" dirty="0" smtClean="0"/>
          </a:p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5400" dirty="0" smtClean="0"/>
              <a:t>Коловская  Анна*  Ю. </a:t>
            </a:r>
            <a:r>
              <a:rPr lang="en-US" sz="5400" i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kolovsky</a:t>
            </a:r>
            <a:r>
              <a:rPr lang="ru-RU" sz="5400" i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777@</a:t>
            </a:r>
            <a:r>
              <a:rPr lang="en-US" sz="5400" i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gmail</a:t>
            </a:r>
            <a:r>
              <a:rPr lang="ru-RU" sz="5400" i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.</a:t>
            </a:r>
            <a:r>
              <a:rPr lang="en-US" sz="5400" i="1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com</a:t>
            </a:r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i="1" dirty="0" smtClean="0"/>
              <a:t>     </a:t>
            </a:r>
          </a:p>
          <a:p>
            <a:pPr eaLnBrk="1" hangingPunct="1">
              <a:defRPr/>
            </a:pPr>
            <a:r>
              <a:rPr lang="ru-RU" sz="5400" dirty="0" smtClean="0"/>
              <a:t>Коловский  Юрий* В.  </a:t>
            </a:r>
            <a:r>
              <a:rPr lang="en-US" sz="5400" i="1" u="sng" dirty="0" smtClean="0">
                <a:hlinkClick r:id="rId5"/>
              </a:rPr>
              <a:t>kolovskiuv</a:t>
            </a:r>
            <a:r>
              <a:rPr lang="ru-RU" sz="5400" i="1" u="sng" dirty="0" smtClean="0">
                <a:hlinkClick r:id="rId5"/>
              </a:rPr>
              <a:t>@</a:t>
            </a:r>
            <a:r>
              <a:rPr lang="en-US" sz="5400" i="1" u="sng" dirty="0" smtClean="0">
                <a:hlinkClick r:id="rId5"/>
              </a:rPr>
              <a:t>gmail</a:t>
            </a:r>
            <a:r>
              <a:rPr lang="ru-RU" sz="5400" i="1" u="sng" dirty="0" smtClean="0">
                <a:hlinkClick r:id="rId5"/>
              </a:rPr>
              <a:t>.</a:t>
            </a:r>
            <a:r>
              <a:rPr lang="en-US" sz="5400" i="1" u="sng" dirty="0" smtClean="0">
                <a:hlinkClick r:id="rId5"/>
              </a:rPr>
              <a:t>com</a:t>
            </a:r>
            <a:r>
              <a:rPr lang="ru-RU" sz="5400" i="1" dirty="0" smtClean="0"/>
              <a:t>                    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(РОССИЯ, КРАСНОЯРСК)   </a:t>
            </a:r>
            <a:r>
              <a:rPr lang="en-US" sz="3600" i="1" dirty="0" smtClean="0">
                <a:latin typeface="Arial" pitchFamily="34" charset="0"/>
                <a:cs typeface="Arial" pitchFamily="34" charset="0"/>
                <a:hlinkClick r:id="rId6"/>
              </a:rPr>
              <a:t>http://www.sfu-kras.ru</a:t>
            </a:r>
            <a:endParaRPr lang="ru-RU" sz="3600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5400" i="1" dirty="0" smtClean="0">
                <a:solidFill>
                  <a:schemeClr val="accent3"/>
                </a:solidFill>
              </a:rPr>
              <a:t>...</a:t>
            </a:r>
            <a:endParaRPr lang="ru-RU" sz="3200" baseline="30000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3255017" y="7530353"/>
            <a:ext cx="14671675" cy="11452393"/>
          </a:xfrm>
          <a:prstGeom prst="rect">
            <a:avLst/>
          </a:prstGeom>
          <a:solidFill>
            <a:schemeClr val="bg1"/>
          </a:solidFill>
          <a:ln w="76200">
            <a:solidFill>
              <a:srgbClr val="000090"/>
            </a:solidFill>
            <a:miter lim="800000"/>
          </a:ln>
        </p:spPr>
        <p:txBody>
          <a:bodyPr lIns="800100" tIns="400052" rIns="800100" bIns="800100"/>
          <a:lstStyle>
            <a:lvl1pPr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Квалиметрия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поведения автоматизированных систем как фронтирная инженерная проблема, выступающая в парадигме сложности, должна иметь в основании презумпции постмодерна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38749290" y="7603958"/>
            <a:ext cx="11618913" cy="8181336"/>
          </a:xfrm>
          <a:prstGeom prst="rect">
            <a:avLst/>
          </a:prstGeom>
          <a:noFill/>
          <a:ln w="76200">
            <a:solidFill>
              <a:srgbClr val="000090"/>
            </a:solidFill>
            <a:miter lim="800000"/>
          </a:ln>
        </p:spPr>
        <p:txBody>
          <a:bodyPr lIns="800100" tIns="400052" rIns="800100" bIns="800100"/>
          <a:lstStyle>
            <a:lvl1pPr>
              <a:spcBef>
                <a:spcPct val="20000"/>
              </a:spcBef>
              <a:buChar char="•"/>
              <a:tabLst>
                <a:tab pos="499745" algn="l"/>
              </a:tabLst>
              <a:defRPr sz="143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99745" algn="l"/>
              </a:tabLst>
              <a:defRPr sz="125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99745" algn="l"/>
              </a:tabLst>
              <a:defRPr sz="107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38749289" y="25139063"/>
            <a:ext cx="11618913" cy="2703527"/>
          </a:xfrm>
          <a:prstGeom prst="rect">
            <a:avLst/>
          </a:prstGeom>
          <a:noFill/>
          <a:ln w="76200">
            <a:solidFill>
              <a:srgbClr val="000090"/>
            </a:solidFill>
            <a:miter lim="800000"/>
          </a:ln>
        </p:spPr>
        <p:txBody>
          <a:bodyPr lIns="800100" tIns="400052" rIns="800100" bIns="800100"/>
          <a:lstStyle>
            <a:lvl1pPr>
              <a:spcBef>
                <a:spcPct val="20000"/>
              </a:spcBef>
              <a:buChar char="•"/>
              <a:tabLst>
                <a:tab pos="499745" algn="l"/>
              </a:tabLst>
              <a:defRPr sz="143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99745" algn="l"/>
              </a:tabLst>
              <a:defRPr sz="125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99745" algn="l"/>
              </a:tabLst>
              <a:defRPr sz="107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en-US" sz="2800" dirty="0" smtClean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Благодарим  организаторов </a:t>
            </a:r>
            <a:r>
              <a:rPr lang="en-US" altLang="en-US" sz="2800" dirty="0" smtClean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II</a:t>
            </a:r>
            <a:r>
              <a:rPr lang="ru-RU" altLang="en-US" sz="2800" dirty="0" smtClean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 Международного Конгресса    Русского общества истории и философии науки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en-US" sz="2800" dirty="0" smtClean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за предоставленную возможность поделиться своими наработками.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altLang="en-US" sz="2800" dirty="0" smtClean="0">
                <a:solidFill>
                  <a:srgbClr val="008080"/>
                </a:solidFill>
                <a:latin typeface="Helvetica" pitchFamily="2" charset="0"/>
              </a:rPr>
              <a:t>Благодарим РФФИ за поддержку проекта</a:t>
            </a:r>
            <a:endParaRPr lang="en-US" altLang="en-US" sz="2800" dirty="0">
              <a:solidFill>
                <a:srgbClr val="008080"/>
              </a:solidFill>
              <a:latin typeface="Helvetica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913" y="6803144"/>
            <a:ext cx="9509126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>
            <a:spAutoFit/>
          </a:bodyPr>
          <a:lstStyle>
            <a:lvl1pPr eaLnBrk="0" hangingPunct="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37931725" indent="-37474525" eaLnBrk="0" hangingPunct="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4375"/>
              </a:spcBef>
              <a:spcAft>
                <a:spcPts val="4375"/>
              </a:spcAf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РЕШАЕМАЯ ПРОБЛЕМА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849102" y="6777322"/>
            <a:ext cx="10096499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ПОДХОД, </a:t>
            </a:r>
            <a:r>
              <a:rPr lang="ru-RU" sz="4200" b="1" dirty="0" smtClean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ТЕОРЕТИЧЕСКАЯ </a:t>
            </a: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МОДЕЛЬ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749289" y="6774568"/>
            <a:ext cx="11618913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ОБСУЖДЕНИЕ РЕЗУЛЬТАТОВ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218213" y="6777321"/>
            <a:ext cx="14671675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ОСНОВНОЙ РЕЗУЛЬТАТ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749289" y="24304147"/>
            <a:ext cx="11618913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БЛАГОДАРНОСТИ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14351" name="Text Box 7"/>
          <p:cNvSpPr txBox="1">
            <a:spLocks noChangeArrowheads="1"/>
          </p:cNvSpPr>
          <p:nvPr/>
        </p:nvSpPr>
        <p:spPr bwMode="auto">
          <a:xfrm>
            <a:off x="950914" y="13543559"/>
            <a:ext cx="9509126" cy="14410955"/>
          </a:xfrm>
          <a:prstGeom prst="rect">
            <a:avLst/>
          </a:prstGeom>
          <a:noFill/>
          <a:ln w="76200">
            <a:solidFill>
              <a:srgbClr val="0000A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0" tIns="108000" rIns="180000" bIns="108000"/>
          <a:lstStyle>
            <a:lvl1pPr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9745" algn="l"/>
              </a:tabLst>
              <a:defRPr sz="3200">
                <a:solidFill>
                  <a:schemeClr val="tx1"/>
                </a:solidFill>
                <a:latin typeface="Helvetica" pitchFamily="2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ru-RU" sz="2400" b="1" spc="-60" dirty="0" smtClean="0">
                <a:solidFill>
                  <a:schemeClr val="accent2">
                    <a:lumMod val="75000"/>
                  </a:schemeClr>
                </a:solidFill>
              </a:rPr>
              <a:t>***</a:t>
            </a:r>
            <a:r>
              <a:rPr lang="ru-RU" sz="2400" spc="-60" dirty="0" smtClean="0">
                <a:solidFill>
                  <a:schemeClr val="accent2">
                    <a:lumMod val="75000"/>
                  </a:schemeClr>
                </a:solidFill>
              </a:rPr>
              <a:t> Коловский Ю. В. Когнитивные технологии – методологический базис преодоления сложности в инженерных науках / </a:t>
            </a:r>
            <a:r>
              <a:rPr lang="ru-RU" sz="2400" spc="-60" dirty="0" smtClean="0">
                <a:solidFill>
                  <a:schemeClr val="accent2">
                    <a:lumMod val="75000"/>
                  </a:schemeClr>
                </a:solidFill>
                <a:hlinkClick r:id="rId7" tooltip="Объявление на сайте"/>
              </a:rPr>
              <a:t>Экспансия</a:t>
            </a:r>
            <a:r>
              <a:rPr lang="ru-RU" sz="2400" spc="-60" dirty="0" smtClean="0">
                <a:solidFill>
                  <a:schemeClr val="accent2">
                    <a:lumMod val="75000"/>
                  </a:schemeClr>
                </a:solidFill>
              </a:rPr>
              <a:t> / Проект РФФИ №</a:t>
            </a:r>
            <a:r>
              <a:rPr lang="ru-RU" sz="2400" spc="-60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20-18-50218</a:t>
            </a:r>
            <a:r>
              <a:rPr lang="ru-RU" sz="2400" spc="-60" dirty="0" smtClean="0">
                <a:solidFill>
                  <a:schemeClr val="accent2">
                    <a:lumMod val="75000"/>
                  </a:schemeClr>
                </a:solidFill>
              </a:rPr>
              <a:t> 2020.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Горбань А. Н. Фронтирные инженерные проблемы и задачи с примерами из разработки «искусственного интеллекта». Публичная лекция. Центр НТИ СПбПУ, 2020.  </a:t>
            </a:r>
            <a:r>
              <a:rPr lang="en-US" sz="2400" u="sng" spc="-60" dirty="0" smtClean="0">
                <a:hlinkClick r:id="rId9"/>
              </a:rPr>
              <a:t>https</a:t>
            </a:r>
            <a:r>
              <a:rPr lang="ru-RU" sz="2400" u="sng" spc="-60" dirty="0" smtClean="0">
                <a:hlinkClick r:id="rId9"/>
              </a:rPr>
              <a:t>://</a:t>
            </a:r>
            <a:r>
              <a:rPr lang="en-US" sz="2400" u="sng" spc="-60" dirty="0" smtClean="0">
                <a:hlinkClick r:id="rId9"/>
              </a:rPr>
              <a:t>youtu</a:t>
            </a:r>
            <a:r>
              <a:rPr lang="ru-RU" sz="2400" u="sng" spc="-60" dirty="0" smtClean="0">
                <a:hlinkClick r:id="rId9"/>
              </a:rPr>
              <a:t>.</a:t>
            </a:r>
            <a:r>
              <a:rPr lang="en-US" sz="2400" u="sng" spc="-60" dirty="0" smtClean="0">
                <a:hlinkClick r:id="rId9"/>
              </a:rPr>
              <a:t>be</a:t>
            </a:r>
            <a:r>
              <a:rPr lang="ru-RU" sz="2400" u="sng" spc="-60" dirty="0" smtClean="0">
                <a:hlinkClick r:id="rId9"/>
              </a:rPr>
              <a:t>/</a:t>
            </a:r>
            <a:r>
              <a:rPr lang="en-US" sz="2400" u="sng" spc="-60" dirty="0" smtClean="0">
                <a:hlinkClick r:id="rId9"/>
              </a:rPr>
              <a:t>j</a:t>
            </a:r>
            <a:r>
              <a:rPr lang="ru-RU" sz="2400" u="sng" spc="-60" dirty="0" smtClean="0">
                <a:hlinkClick r:id="rId9"/>
              </a:rPr>
              <a:t>9</a:t>
            </a:r>
            <a:r>
              <a:rPr lang="en-US" sz="2400" u="sng" spc="-60" dirty="0" smtClean="0">
                <a:hlinkClick r:id="rId9"/>
              </a:rPr>
              <a:t>VVPHlyw</a:t>
            </a:r>
            <a:r>
              <a:rPr lang="ru-RU" sz="2400" u="sng" spc="-60" dirty="0" smtClean="0">
                <a:hlinkClick r:id="rId9"/>
              </a:rPr>
              <a:t>0</a:t>
            </a:r>
            <a:r>
              <a:rPr lang="en-US" sz="2400" u="sng" spc="-60" dirty="0" smtClean="0">
                <a:hlinkClick r:id="rId9"/>
              </a:rPr>
              <a:t>w</a:t>
            </a:r>
            <a:r>
              <a:rPr lang="ru-RU" sz="2400" spc="-60" dirty="0" smtClean="0"/>
              <a:t> (дата обращения: 4.11.2020). 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Инновационная сложность / Парадигма сложности в перспективе философской стратегии Жиля Делёза / Материалы «круглого стола» / подг. к печат. Я.И. Свирским // Философия науки и техники. 2016. Т. 21. №2. С. 149-181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Коловская А. Ю.</a:t>
            </a:r>
            <a:r>
              <a:rPr lang="ru-RU" sz="2400" i="1" spc="-60" dirty="0" smtClean="0"/>
              <a:t> </a:t>
            </a:r>
            <a:r>
              <a:rPr lang="ru-RU" sz="2400" spc="-60" dirty="0" smtClean="0"/>
              <a:t>Культурно-контекстуальная концепция языка науки в ракурсе аналитической философии // Вестн. Том. гос. ун-та. Философия. Социология. Политология. 2016. № 2(34), 76–85.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Коловская А. Ю. Образовательные процессы и ресурсы высшей школы в области радиоэлектроники: учебник / А. Ю. Коловская, Л. В. Коловская. – Красноярск: Сиб. федер. ун-т , 2012, 12–77.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Коловская А. Ю., Коловский Ю. В. Глава 4 Информационная дополненная реальность и сложность языка науки // Сложные системы: целостность, иерархия, идентичность: монография / В. И. Кудашов и др. – Красноярск : Сиб. федер. ун-т, 2020, 69–90.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Коловский Ю. В. Критерии и эффективность природоподобия при моделировании неравновесных систем / В сб.: Нейроинформатика, её приложения и анализ данных. Красноярск, КНЦ ИВМ. 2019, 45–48.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Коловский, Ю. В. Метрология, стандартизация и технические измерения: Учебн. для вузов / Ю. В. Коловский. – Красноярск: ИПК СФУ, 2010. – 462 с.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Человек. Наука. Ценности: коллективная монография /Л. П. Завьялова, А. Ю. Коловская и др.; отв. ред. В. И. Кудашов. – Красноярск : Сиб. федер. ун-т, 2015, 41–70.</a:t>
            </a:r>
          </a:p>
          <a:p>
            <a:pPr algn="just"/>
            <a:endParaRPr lang="ru-RU" sz="1000" spc="-60" dirty="0" smtClean="0"/>
          </a:p>
          <a:p>
            <a:pPr algn="just"/>
            <a:r>
              <a:rPr lang="ru-RU" sz="2400" spc="-60" dirty="0" smtClean="0"/>
              <a:t>Черниговская Т.</a:t>
            </a:r>
            <a:r>
              <a:rPr lang="en-US" sz="2400" spc="-60" dirty="0" smtClean="0"/>
              <a:t> </a:t>
            </a:r>
            <a:r>
              <a:rPr lang="ru-RU" sz="2400" spc="-60" dirty="0" smtClean="0"/>
              <a:t>В. Человеческое в человеке: сознание и нейронная сеть //Коллектив авторов. Проблема сознания в философии и науке / Под. ред. проф. Д. И. Дубровского. – М.: «Канон+» РООИ «Реабилитация», 2009, 335.</a:t>
            </a:r>
            <a:endParaRPr lang="ru-RU" sz="2400" spc="-60" dirty="0"/>
          </a:p>
        </p:txBody>
      </p:sp>
      <p:sp>
        <p:nvSpPr>
          <p:cNvPr id="122" name="TextBox 121"/>
          <p:cNvSpPr txBox="1"/>
          <p:nvPr/>
        </p:nvSpPr>
        <p:spPr>
          <a:xfrm>
            <a:off x="937308" y="12804882"/>
            <a:ext cx="9509126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ОБЗОР ЛИТЕРАТУРЫ И ССЫЛКИ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164426" y="19622611"/>
            <a:ext cx="14671675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 smtClean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АНАЛИЗ, РЕЗУЛЬТАТЫ 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847516" y="16712724"/>
            <a:ext cx="10098087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МАТЕРИАЛЫ И МЕТОДЫ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8749290" y="17366768"/>
            <a:ext cx="11618913" cy="6359505"/>
          </a:xfrm>
          <a:prstGeom prst="rect">
            <a:avLst/>
          </a:prstGeom>
          <a:noFill/>
          <a:ln w="76200">
            <a:solidFill>
              <a:srgbClr val="000090"/>
            </a:solidFill>
            <a:miter lim="800000"/>
          </a:ln>
        </p:spPr>
        <p:txBody>
          <a:bodyPr lIns="800100" tIns="400052" rIns="800100" bIns="800100"/>
          <a:lstStyle>
            <a:lvl1pPr>
              <a:spcBef>
                <a:spcPct val="20000"/>
              </a:spcBef>
              <a:buChar char="•"/>
              <a:tabLst>
                <a:tab pos="499745" algn="l"/>
              </a:tabLst>
              <a:defRPr sz="143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99745" algn="l"/>
              </a:tabLst>
              <a:defRPr sz="125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99745" algn="l"/>
              </a:tabLst>
              <a:defRPr sz="107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99745" algn="l"/>
              </a:tabLst>
              <a:defRPr sz="8900">
                <a:solidFill>
                  <a:schemeClr val="tx1"/>
                </a:solidFill>
                <a:latin typeface="Times New Roman" panose="02020603050405020304" pitchFamily="-111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Перезагрузка» технологическая и информационная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Гибридные интеллектуальные системы —  (Hybrid Intelligent Systems); авангардный инжиниринг, компьютерных и коммуникационных систем (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 Engineering of Computer &amp; Communication Systems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метаматериальное пространство;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Полевой гибридный процессинг;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Межузловые связи (синапсы) определяют архитектуру сложных систем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Когнитивные гибридные мягкие вычисления — (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Hybrid Soft Computing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Интеллектуальное поведение  — (Control Intelligence); 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Когнитивный интерфейс — инфокоммуникационный циклический (сетевой) процесс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49289" y="16529498"/>
            <a:ext cx="11618913" cy="738664"/>
          </a:xfrm>
          <a:prstGeom prst="rect">
            <a:avLst/>
          </a:prstGeom>
          <a:solidFill>
            <a:srgbClr val="009999"/>
          </a:solidFill>
          <a:ln w="762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b">
            <a:spAutoFit/>
          </a:bodyPr>
          <a:lstStyle/>
          <a:p>
            <a:pPr algn="ctr" eaLnBrk="1" hangingPunct="1">
              <a:spcBef>
                <a:spcPct val="50000"/>
              </a:spcBef>
              <a:tabLst>
                <a:tab pos="437515" algn="l"/>
              </a:tabLst>
              <a:defRPr/>
            </a:pPr>
            <a:r>
              <a:rPr lang="ru-RU" sz="4200" b="1" dirty="0">
                <a:solidFill>
                  <a:schemeClr val="bg1"/>
                </a:solidFill>
                <a:latin typeface="Helvetica"/>
                <a:ea typeface="Calibri" panose="020F0502020204030204" charset="0"/>
                <a:cs typeface="Helvetica"/>
              </a:rPr>
              <a:t>ВЫВОДЫ</a:t>
            </a:r>
            <a:endParaRPr lang="en-US" sz="4200" b="1" dirty="0">
              <a:solidFill>
                <a:schemeClr val="bg1"/>
              </a:solidFill>
              <a:latin typeface="Helvetica"/>
              <a:ea typeface="Calibri" panose="020F0502020204030204" charset="0"/>
              <a:cs typeface="Helvetic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513687" y="1057516"/>
            <a:ext cx="3369671" cy="491311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 cmpd="sng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/>
          </a:p>
        </p:txBody>
      </p:sp>
      <p:pic>
        <p:nvPicPr>
          <p:cNvPr id="1030" name="Picture 6" descr="F:\УМО\ПАПА\СКСС\logo-ru-en-gorizontal-max4x.png"/>
          <p:cNvPicPr>
            <a:picLocks noChangeAspect="1" noChangeArrowheads="1"/>
          </p:cNvPicPr>
          <p:nvPr/>
        </p:nvPicPr>
        <p:blipFill>
          <a:blip r:embed="rId10"/>
          <a:srcRect l="5995" t="14603" r="4502" b="17718"/>
          <a:stretch>
            <a:fillRect/>
          </a:stretch>
        </p:blipFill>
        <p:spPr bwMode="auto">
          <a:xfrm>
            <a:off x="26550257" y="2481943"/>
            <a:ext cx="12507686" cy="3265714"/>
          </a:xfrm>
          <a:prstGeom prst="rect">
            <a:avLst/>
          </a:prstGeom>
          <a:noFill/>
        </p:spPr>
      </p:pic>
      <p:pic>
        <p:nvPicPr>
          <p:cNvPr id="401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61826" y="14753202"/>
            <a:ext cx="2736850" cy="18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13803530" y="14179907"/>
            <a:ext cx="942984" cy="13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" name="Group 30"/>
          <p:cNvGrpSpPr>
            <a:grpSpLocks/>
          </p:cNvGrpSpPr>
          <p:nvPr/>
        </p:nvGrpSpPr>
        <p:grpSpPr bwMode="auto">
          <a:xfrm>
            <a:off x="17087851" y="14091556"/>
            <a:ext cx="4591049" cy="2691494"/>
            <a:chOff x="4661" y="4804"/>
            <a:chExt cx="6562" cy="5307"/>
          </a:xfrm>
        </p:grpSpPr>
        <p:sp>
          <p:nvSpPr>
            <p:cNvPr id="461" name="Rectangle 31"/>
            <p:cNvSpPr>
              <a:spLocks noChangeArrowheads="1"/>
            </p:cNvSpPr>
            <p:nvPr/>
          </p:nvSpPr>
          <p:spPr bwMode="auto">
            <a:xfrm>
              <a:off x="5073" y="5271"/>
              <a:ext cx="1001" cy="6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R</a:t>
              </a:r>
              <a:r>
                <a:rPr lang="en-US" sz="1200" baseline="-25000" dirty="0"/>
                <a:t>1,2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462" name="Text Box 32"/>
            <p:cNvSpPr txBox="1">
              <a:spLocks noChangeArrowheads="1"/>
            </p:cNvSpPr>
            <p:nvPr/>
          </p:nvSpPr>
          <p:spPr bwMode="auto">
            <a:xfrm>
              <a:off x="9938" y="4818"/>
              <a:ext cx="1285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(1..N-1),N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463" name="Rectangle 33"/>
            <p:cNvSpPr>
              <a:spLocks noChangeArrowheads="1"/>
            </p:cNvSpPr>
            <p:nvPr/>
          </p:nvSpPr>
          <p:spPr bwMode="auto">
            <a:xfrm>
              <a:off x="5788" y="5248"/>
              <a:ext cx="893" cy="6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R</a:t>
              </a:r>
              <a:r>
                <a:rPr lang="en-US" sz="1200" baseline="-25000" dirty="0"/>
                <a:t>1,N</a:t>
              </a:r>
              <a:endParaRPr lang="ru-RU" baseline="-25000" dirty="0">
                <a:latin typeface="Verdana" pitchFamily="34" charset="0"/>
              </a:endParaRPr>
            </a:p>
          </p:txBody>
        </p:sp>
        <p:grpSp>
          <p:nvGrpSpPr>
            <p:cNvPr id="464" name="Group 34"/>
            <p:cNvGrpSpPr>
              <a:grpSpLocks/>
            </p:cNvGrpSpPr>
            <p:nvPr/>
          </p:nvGrpSpPr>
          <p:grpSpPr bwMode="auto">
            <a:xfrm>
              <a:off x="5539" y="4901"/>
              <a:ext cx="717" cy="1846"/>
              <a:chOff x="2679" y="4788"/>
              <a:chExt cx="757" cy="2169"/>
            </a:xfrm>
          </p:grpSpPr>
          <p:sp>
            <p:nvSpPr>
              <p:cNvPr id="594" name="Rectangle 35"/>
              <p:cNvSpPr>
                <a:spLocks noChangeArrowheads="1"/>
              </p:cNvSpPr>
              <p:nvPr/>
            </p:nvSpPr>
            <p:spPr bwMode="auto">
              <a:xfrm>
                <a:off x="2964" y="5757"/>
                <a:ext cx="22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5" name="Line 36"/>
              <p:cNvSpPr>
                <a:spLocks noChangeShapeType="1"/>
              </p:cNvSpPr>
              <p:nvPr/>
            </p:nvSpPr>
            <p:spPr bwMode="auto">
              <a:xfrm>
                <a:off x="3078" y="6327"/>
                <a:ext cx="0" cy="6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96" name="Group 37"/>
              <p:cNvGrpSpPr>
                <a:grpSpLocks/>
              </p:cNvGrpSpPr>
              <p:nvPr/>
            </p:nvGrpSpPr>
            <p:grpSpPr bwMode="auto">
              <a:xfrm rot="-2700000">
                <a:off x="2679" y="5928"/>
                <a:ext cx="757" cy="228"/>
                <a:chOff x="3420" y="3477"/>
                <a:chExt cx="741" cy="228"/>
              </a:xfrm>
            </p:grpSpPr>
            <p:sp>
              <p:nvSpPr>
                <p:cNvPr id="598" name="Line 38"/>
                <p:cNvSpPr>
                  <a:spLocks noChangeShapeType="1"/>
                </p:cNvSpPr>
                <p:nvPr/>
              </p:nvSpPr>
              <p:spPr bwMode="auto">
                <a:xfrm>
                  <a:off x="3420" y="3591"/>
                  <a:ext cx="7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99" name="Line 39"/>
                <p:cNvSpPr>
                  <a:spLocks noChangeShapeType="1"/>
                </p:cNvSpPr>
                <p:nvPr/>
              </p:nvSpPr>
              <p:spPr bwMode="auto">
                <a:xfrm>
                  <a:off x="4161" y="3477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97" name="Freeform 40"/>
              <p:cNvSpPr>
                <a:spLocks/>
              </p:cNvSpPr>
              <p:nvPr/>
            </p:nvSpPr>
            <p:spPr bwMode="auto">
              <a:xfrm>
                <a:off x="3078" y="4788"/>
                <a:ext cx="114" cy="969"/>
              </a:xfrm>
              <a:custGeom>
                <a:avLst/>
                <a:gdLst>
                  <a:gd name="T0" fmla="*/ 0 w 114"/>
                  <a:gd name="T1" fmla="*/ 969 h 969"/>
                  <a:gd name="T2" fmla="*/ 0 w 114"/>
                  <a:gd name="T3" fmla="*/ 114 h 969"/>
                  <a:gd name="T4" fmla="*/ 114 w 114"/>
                  <a:gd name="T5" fmla="*/ 0 h 969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969"/>
                  <a:gd name="T11" fmla="*/ 114 w 114"/>
                  <a:gd name="T12" fmla="*/ 969 h 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969">
                    <a:moveTo>
                      <a:pt x="0" y="969"/>
                    </a:moveTo>
                    <a:lnTo>
                      <a:pt x="0" y="114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65" name="Group 41"/>
            <p:cNvGrpSpPr>
              <a:grpSpLocks/>
            </p:cNvGrpSpPr>
            <p:nvPr/>
          </p:nvGrpSpPr>
          <p:grpSpPr bwMode="auto">
            <a:xfrm>
              <a:off x="5418" y="5969"/>
              <a:ext cx="269" cy="60"/>
              <a:chOff x="4161" y="5358"/>
              <a:chExt cx="399" cy="57"/>
            </a:xfrm>
          </p:grpSpPr>
          <p:sp>
            <p:nvSpPr>
              <p:cNvPr id="591" name="Oval 42"/>
              <p:cNvSpPr>
                <a:spLocks noChangeArrowheads="1"/>
              </p:cNvSpPr>
              <p:nvPr/>
            </p:nvSpPr>
            <p:spPr bwMode="auto">
              <a:xfrm>
                <a:off x="4161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2" name="Oval 43"/>
              <p:cNvSpPr>
                <a:spLocks noChangeArrowheads="1"/>
              </p:cNvSpPr>
              <p:nvPr/>
            </p:nvSpPr>
            <p:spPr bwMode="auto">
              <a:xfrm>
                <a:off x="4332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3" name="Oval 44"/>
              <p:cNvSpPr>
                <a:spLocks noChangeArrowheads="1"/>
              </p:cNvSpPr>
              <p:nvPr/>
            </p:nvSpPr>
            <p:spPr bwMode="auto">
              <a:xfrm>
                <a:off x="4503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66" name="Group 45"/>
            <p:cNvGrpSpPr>
              <a:grpSpLocks/>
            </p:cNvGrpSpPr>
            <p:nvPr/>
          </p:nvGrpSpPr>
          <p:grpSpPr bwMode="auto">
            <a:xfrm>
              <a:off x="4821" y="4901"/>
              <a:ext cx="718" cy="1846"/>
              <a:chOff x="2679" y="4788"/>
              <a:chExt cx="757" cy="2169"/>
            </a:xfrm>
          </p:grpSpPr>
          <p:sp>
            <p:nvSpPr>
              <p:cNvPr id="585" name="Rectangle 46"/>
              <p:cNvSpPr>
                <a:spLocks noChangeArrowheads="1"/>
              </p:cNvSpPr>
              <p:nvPr/>
            </p:nvSpPr>
            <p:spPr bwMode="auto">
              <a:xfrm>
                <a:off x="2964" y="5757"/>
                <a:ext cx="22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6" name="Line 47"/>
              <p:cNvSpPr>
                <a:spLocks noChangeShapeType="1"/>
              </p:cNvSpPr>
              <p:nvPr/>
            </p:nvSpPr>
            <p:spPr bwMode="auto">
              <a:xfrm>
                <a:off x="3078" y="6327"/>
                <a:ext cx="0" cy="6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87" name="Group 48"/>
              <p:cNvGrpSpPr>
                <a:grpSpLocks/>
              </p:cNvGrpSpPr>
              <p:nvPr/>
            </p:nvGrpSpPr>
            <p:grpSpPr bwMode="auto">
              <a:xfrm rot="-2700000">
                <a:off x="2679" y="5928"/>
                <a:ext cx="757" cy="228"/>
                <a:chOff x="3420" y="3477"/>
                <a:chExt cx="741" cy="228"/>
              </a:xfrm>
            </p:grpSpPr>
            <p:sp>
              <p:nvSpPr>
                <p:cNvPr id="589" name="Line 49"/>
                <p:cNvSpPr>
                  <a:spLocks noChangeShapeType="1"/>
                </p:cNvSpPr>
                <p:nvPr/>
              </p:nvSpPr>
              <p:spPr bwMode="auto">
                <a:xfrm>
                  <a:off x="3420" y="3591"/>
                  <a:ext cx="7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90" name="Line 50"/>
                <p:cNvSpPr>
                  <a:spLocks noChangeShapeType="1"/>
                </p:cNvSpPr>
                <p:nvPr/>
              </p:nvSpPr>
              <p:spPr bwMode="auto">
                <a:xfrm>
                  <a:off x="4161" y="3477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88" name="Freeform 51"/>
              <p:cNvSpPr>
                <a:spLocks/>
              </p:cNvSpPr>
              <p:nvPr/>
            </p:nvSpPr>
            <p:spPr bwMode="auto">
              <a:xfrm>
                <a:off x="3078" y="4788"/>
                <a:ext cx="114" cy="969"/>
              </a:xfrm>
              <a:custGeom>
                <a:avLst/>
                <a:gdLst>
                  <a:gd name="T0" fmla="*/ 0 w 114"/>
                  <a:gd name="T1" fmla="*/ 969 h 969"/>
                  <a:gd name="T2" fmla="*/ 0 w 114"/>
                  <a:gd name="T3" fmla="*/ 114 h 969"/>
                  <a:gd name="T4" fmla="*/ 114 w 114"/>
                  <a:gd name="T5" fmla="*/ 0 h 969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969"/>
                  <a:gd name="T11" fmla="*/ 114 w 114"/>
                  <a:gd name="T12" fmla="*/ 969 h 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969">
                    <a:moveTo>
                      <a:pt x="0" y="969"/>
                    </a:moveTo>
                    <a:lnTo>
                      <a:pt x="0" y="114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67" name="Line 52"/>
            <p:cNvSpPr>
              <a:spLocks noChangeShapeType="1"/>
            </p:cNvSpPr>
            <p:nvPr/>
          </p:nvSpPr>
          <p:spPr bwMode="auto">
            <a:xfrm flipV="1">
              <a:off x="5288" y="4918"/>
              <a:ext cx="216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68" name="Group 53"/>
            <p:cNvGrpSpPr>
              <a:grpSpLocks/>
            </p:cNvGrpSpPr>
            <p:nvPr/>
          </p:nvGrpSpPr>
          <p:grpSpPr bwMode="auto">
            <a:xfrm>
              <a:off x="6942" y="5969"/>
              <a:ext cx="284" cy="56"/>
              <a:chOff x="4161" y="5358"/>
              <a:chExt cx="399" cy="57"/>
            </a:xfrm>
          </p:grpSpPr>
          <p:sp>
            <p:nvSpPr>
              <p:cNvPr id="582" name="Oval 54"/>
              <p:cNvSpPr>
                <a:spLocks noChangeArrowheads="1"/>
              </p:cNvSpPr>
              <p:nvPr/>
            </p:nvSpPr>
            <p:spPr bwMode="auto">
              <a:xfrm>
                <a:off x="4161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3" name="Oval 55"/>
              <p:cNvSpPr>
                <a:spLocks noChangeArrowheads="1"/>
              </p:cNvSpPr>
              <p:nvPr/>
            </p:nvSpPr>
            <p:spPr bwMode="auto">
              <a:xfrm>
                <a:off x="4332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4" name="Oval 56"/>
              <p:cNvSpPr>
                <a:spLocks noChangeArrowheads="1"/>
              </p:cNvSpPr>
              <p:nvPr/>
            </p:nvSpPr>
            <p:spPr bwMode="auto">
              <a:xfrm>
                <a:off x="4503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69" name="Group 57"/>
            <p:cNvGrpSpPr>
              <a:grpSpLocks/>
            </p:cNvGrpSpPr>
            <p:nvPr/>
          </p:nvGrpSpPr>
          <p:grpSpPr bwMode="auto">
            <a:xfrm>
              <a:off x="7660" y="5969"/>
              <a:ext cx="250" cy="56"/>
              <a:chOff x="4161" y="5358"/>
              <a:chExt cx="399" cy="57"/>
            </a:xfrm>
          </p:grpSpPr>
          <p:sp>
            <p:nvSpPr>
              <p:cNvPr id="579" name="Oval 58"/>
              <p:cNvSpPr>
                <a:spLocks noChangeArrowheads="1"/>
              </p:cNvSpPr>
              <p:nvPr/>
            </p:nvSpPr>
            <p:spPr bwMode="auto">
              <a:xfrm>
                <a:off x="4161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0" name="Oval 59"/>
              <p:cNvSpPr>
                <a:spLocks noChangeArrowheads="1"/>
              </p:cNvSpPr>
              <p:nvPr/>
            </p:nvSpPr>
            <p:spPr bwMode="auto">
              <a:xfrm>
                <a:off x="4332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1" name="Oval 60"/>
              <p:cNvSpPr>
                <a:spLocks noChangeArrowheads="1"/>
              </p:cNvSpPr>
              <p:nvPr/>
            </p:nvSpPr>
            <p:spPr bwMode="auto">
              <a:xfrm>
                <a:off x="4503" y="5358"/>
                <a:ext cx="57" cy="57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70" name="Line 61"/>
            <p:cNvSpPr>
              <a:spLocks noChangeShapeType="1"/>
            </p:cNvSpPr>
            <p:nvPr/>
          </p:nvSpPr>
          <p:spPr bwMode="auto">
            <a:xfrm>
              <a:off x="5174" y="6742"/>
              <a:ext cx="7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" name="Freeform 62"/>
            <p:cNvSpPr>
              <a:spLocks/>
            </p:cNvSpPr>
            <p:nvPr/>
          </p:nvSpPr>
          <p:spPr bwMode="auto">
            <a:xfrm>
              <a:off x="6287" y="4901"/>
              <a:ext cx="540" cy="1844"/>
            </a:xfrm>
            <a:custGeom>
              <a:avLst/>
              <a:gdLst>
                <a:gd name="T0" fmla="*/ 350 w 570"/>
                <a:gd name="T1" fmla="*/ 509 h 2166"/>
                <a:gd name="T2" fmla="*/ 70 w 570"/>
                <a:gd name="T3" fmla="*/ 509 h 2166"/>
                <a:gd name="T4" fmla="*/ 70 w 570"/>
                <a:gd name="T5" fmla="*/ 26 h 2166"/>
                <a:gd name="T6" fmla="*/ 0 w 570"/>
                <a:gd name="T7" fmla="*/ 0 h 2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0"/>
                <a:gd name="T13" fmla="*/ 0 h 2166"/>
                <a:gd name="T14" fmla="*/ 570 w 570"/>
                <a:gd name="T15" fmla="*/ 2166 h 2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0" h="2166">
                  <a:moveTo>
                    <a:pt x="570" y="2166"/>
                  </a:moveTo>
                  <a:lnTo>
                    <a:pt x="114" y="2166"/>
                  </a:lnTo>
                  <a:lnTo>
                    <a:pt x="114" y="11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2" name="Oval 63"/>
            <p:cNvSpPr>
              <a:spLocks noChangeArrowheads="1"/>
            </p:cNvSpPr>
            <p:nvPr/>
          </p:nvSpPr>
          <p:spPr bwMode="auto">
            <a:xfrm>
              <a:off x="5744" y="6685"/>
              <a:ext cx="107" cy="97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3" name="Rectangle 64"/>
            <p:cNvSpPr>
              <a:spLocks noChangeArrowheads="1"/>
            </p:cNvSpPr>
            <p:nvPr/>
          </p:nvSpPr>
          <p:spPr bwMode="auto">
            <a:xfrm>
              <a:off x="4661" y="6913"/>
              <a:ext cx="1881" cy="1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    A</a:t>
              </a:r>
              <a:r>
                <a:rPr lang="en-US" sz="1200" baseline="-25000" dirty="0"/>
                <a:t>1</a:t>
              </a:r>
            </a:p>
            <a:p>
              <a:r>
                <a:rPr lang="en-US" sz="1200" dirty="0"/>
                <a:t>R</a:t>
              </a:r>
              <a:r>
                <a:rPr lang="en-US" sz="1200" baseline="-25000" dirty="0"/>
                <a:t>1                           </a:t>
              </a:r>
              <a:r>
                <a:rPr lang="en-US" sz="1200" dirty="0"/>
                <a:t>VD</a:t>
              </a:r>
              <a:r>
                <a:rPr lang="en-US" sz="1200" baseline="-25000" dirty="0"/>
                <a:t>1</a:t>
              </a:r>
            </a:p>
            <a:p>
              <a:r>
                <a:rPr lang="en-US" sz="1200" baseline="-25000" dirty="0"/>
                <a:t>                                  </a:t>
              </a:r>
              <a:r>
                <a:rPr lang="en-US" sz="1200" dirty="0"/>
                <a:t>VD</a:t>
              </a:r>
              <a:r>
                <a:rPr lang="en-US" sz="1200" baseline="-25000" dirty="0"/>
                <a:t>2</a:t>
              </a:r>
              <a:endParaRPr lang="ru-RU" baseline="-25000" dirty="0">
                <a:latin typeface="Verdana" pitchFamily="34" charset="0"/>
              </a:endParaRPr>
            </a:p>
          </p:txBody>
        </p:sp>
        <p:grpSp>
          <p:nvGrpSpPr>
            <p:cNvPr id="474" name="Group 65"/>
            <p:cNvGrpSpPr>
              <a:grpSpLocks/>
            </p:cNvGrpSpPr>
            <p:nvPr/>
          </p:nvGrpSpPr>
          <p:grpSpPr bwMode="auto">
            <a:xfrm>
              <a:off x="5402" y="7369"/>
              <a:ext cx="216" cy="1083"/>
              <a:chOff x="4332" y="1311"/>
              <a:chExt cx="228" cy="1482"/>
            </a:xfrm>
          </p:grpSpPr>
          <p:sp>
            <p:nvSpPr>
              <p:cNvPr id="575" name="AutoShape 66"/>
              <p:cNvSpPr>
                <a:spLocks noChangeArrowheads="1"/>
              </p:cNvSpPr>
              <p:nvPr/>
            </p:nvSpPr>
            <p:spPr bwMode="auto">
              <a:xfrm>
                <a:off x="4332" y="1938"/>
                <a:ext cx="227" cy="22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6" name="Line 67"/>
              <p:cNvSpPr>
                <a:spLocks noChangeShapeType="1"/>
              </p:cNvSpPr>
              <p:nvPr/>
            </p:nvSpPr>
            <p:spPr bwMode="auto">
              <a:xfrm>
                <a:off x="4332" y="1938"/>
                <a:ext cx="2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7" name="Line 68"/>
              <p:cNvSpPr>
                <a:spLocks noChangeShapeType="1"/>
              </p:cNvSpPr>
              <p:nvPr/>
            </p:nvSpPr>
            <p:spPr bwMode="auto">
              <a:xfrm>
                <a:off x="4446" y="2166"/>
                <a:ext cx="0" cy="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8" name="Line 69"/>
              <p:cNvSpPr>
                <a:spLocks noChangeShapeType="1"/>
              </p:cNvSpPr>
              <p:nvPr/>
            </p:nvSpPr>
            <p:spPr bwMode="auto">
              <a:xfrm>
                <a:off x="4446" y="1311"/>
                <a:ext cx="0" cy="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75" name="Group 70"/>
            <p:cNvGrpSpPr>
              <a:grpSpLocks/>
            </p:cNvGrpSpPr>
            <p:nvPr/>
          </p:nvGrpSpPr>
          <p:grpSpPr bwMode="auto">
            <a:xfrm rot="10800000">
              <a:off x="5687" y="7198"/>
              <a:ext cx="216" cy="1262"/>
              <a:chOff x="4332" y="1311"/>
              <a:chExt cx="228" cy="1482"/>
            </a:xfrm>
          </p:grpSpPr>
          <p:sp>
            <p:nvSpPr>
              <p:cNvPr id="571" name="AutoShape 71"/>
              <p:cNvSpPr>
                <a:spLocks noChangeArrowheads="1"/>
              </p:cNvSpPr>
              <p:nvPr/>
            </p:nvSpPr>
            <p:spPr bwMode="auto">
              <a:xfrm>
                <a:off x="4332" y="1938"/>
                <a:ext cx="227" cy="22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ru-RU" dirty="0"/>
              </a:p>
            </p:txBody>
          </p:sp>
          <p:sp>
            <p:nvSpPr>
              <p:cNvPr id="572" name="Line 72"/>
              <p:cNvSpPr>
                <a:spLocks noChangeShapeType="1"/>
              </p:cNvSpPr>
              <p:nvPr/>
            </p:nvSpPr>
            <p:spPr bwMode="auto">
              <a:xfrm>
                <a:off x="4332" y="1938"/>
                <a:ext cx="2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3" name="Line 73"/>
              <p:cNvSpPr>
                <a:spLocks noChangeShapeType="1"/>
              </p:cNvSpPr>
              <p:nvPr/>
            </p:nvSpPr>
            <p:spPr bwMode="auto">
              <a:xfrm>
                <a:off x="4446" y="2166"/>
                <a:ext cx="0" cy="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4" name="Line 74"/>
              <p:cNvSpPr>
                <a:spLocks noChangeShapeType="1"/>
              </p:cNvSpPr>
              <p:nvPr/>
            </p:nvSpPr>
            <p:spPr bwMode="auto">
              <a:xfrm>
                <a:off x="4446" y="1311"/>
                <a:ext cx="0" cy="6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76" name="Line 75"/>
            <p:cNvSpPr>
              <a:spLocks noChangeShapeType="1"/>
            </p:cNvSpPr>
            <p:nvPr/>
          </p:nvSpPr>
          <p:spPr bwMode="auto">
            <a:xfrm>
              <a:off x="5156" y="7353"/>
              <a:ext cx="645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7" name="Line 76"/>
            <p:cNvSpPr>
              <a:spLocks noChangeShapeType="1"/>
            </p:cNvSpPr>
            <p:nvPr/>
          </p:nvSpPr>
          <p:spPr bwMode="auto">
            <a:xfrm>
              <a:off x="5516" y="8452"/>
              <a:ext cx="32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8" name="Oval 77"/>
            <p:cNvSpPr>
              <a:spLocks noChangeArrowheads="1"/>
            </p:cNvSpPr>
            <p:nvPr/>
          </p:nvSpPr>
          <p:spPr bwMode="auto">
            <a:xfrm>
              <a:off x="5459" y="7312"/>
              <a:ext cx="107" cy="97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9" name="Oval 78"/>
            <p:cNvSpPr>
              <a:spLocks noChangeArrowheads="1"/>
            </p:cNvSpPr>
            <p:nvPr/>
          </p:nvSpPr>
          <p:spPr bwMode="auto">
            <a:xfrm>
              <a:off x="5744" y="7312"/>
              <a:ext cx="107" cy="96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0" name="Line 79"/>
            <p:cNvSpPr>
              <a:spLocks noChangeShapeType="1"/>
            </p:cNvSpPr>
            <p:nvPr/>
          </p:nvSpPr>
          <p:spPr bwMode="auto">
            <a:xfrm>
              <a:off x="5801" y="8509"/>
              <a:ext cx="1" cy="4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1" name="Oval 80"/>
            <p:cNvSpPr>
              <a:spLocks noChangeArrowheads="1"/>
            </p:cNvSpPr>
            <p:nvPr/>
          </p:nvSpPr>
          <p:spPr bwMode="auto">
            <a:xfrm>
              <a:off x="5744" y="8395"/>
              <a:ext cx="107" cy="97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2" name="Line 81"/>
            <p:cNvSpPr>
              <a:spLocks noChangeShapeType="1"/>
            </p:cNvSpPr>
            <p:nvPr/>
          </p:nvSpPr>
          <p:spPr bwMode="auto">
            <a:xfrm>
              <a:off x="5801" y="6742"/>
              <a:ext cx="1" cy="5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3" name="Oval 82"/>
            <p:cNvSpPr>
              <a:spLocks noChangeArrowheads="1"/>
            </p:cNvSpPr>
            <p:nvPr/>
          </p:nvSpPr>
          <p:spPr bwMode="auto">
            <a:xfrm>
              <a:off x="6764" y="6696"/>
              <a:ext cx="108" cy="97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4" name="Line 83"/>
            <p:cNvSpPr>
              <a:spLocks noChangeShapeType="1"/>
            </p:cNvSpPr>
            <p:nvPr/>
          </p:nvSpPr>
          <p:spPr bwMode="auto">
            <a:xfrm>
              <a:off x="5801" y="8965"/>
              <a:ext cx="1699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5" name="Rectangle 84"/>
            <p:cNvSpPr>
              <a:spLocks noChangeArrowheads="1"/>
            </p:cNvSpPr>
            <p:nvPr/>
          </p:nvSpPr>
          <p:spPr bwMode="auto">
            <a:xfrm>
              <a:off x="6650" y="5271"/>
              <a:ext cx="805" cy="6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R</a:t>
              </a:r>
              <a:r>
                <a:rPr lang="en-US" sz="1200" baseline="-25000" dirty="0"/>
                <a:t>2,3</a:t>
              </a:r>
              <a:endParaRPr lang="ru-RU" baseline="-25000" dirty="0">
                <a:latin typeface="Verdana" pitchFamily="34" charset="0"/>
              </a:endParaRPr>
            </a:p>
          </p:txBody>
        </p:sp>
        <p:grpSp>
          <p:nvGrpSpPr>
            <p:cNvPr id="486" name="Group 85"/>
            <p:cNvGrpSpPr>
              <a:grpSpLocks/>
            </p:cNvGrpSpPr>
            <p:nvPr/>
          </p:nvGrpSpPr>
          <p:grpSpPr bwMode="auto">
            <a:xfrm>
              <a:off x="6391" y="4901"/>
              <a:ext cx="718" cy="1846"/>
              <a:chOff x="2679" y="4788"/>
              <a:chExt cx="757" cy="2169"/>
            </a:xfrm>
          </p:grpSpPr>
          <p:sp>
            <p:nvSpPr>
              <p:cNvPr id="565" name="Rectangle 86"/>
              <p:cNvSpPr>
                <a:spLocks noChangeArrowheads="1"/>
              </p:cNvSpPr>
              <p:nvPr/>
            </p:nvSpPr>
            <p:spPr bwMode="auto">
              <a:xfrm>
                <a:off x="2964" y="5757"/>
                <a:ext cx="22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66" name="Line 87"/>
              <p:cNvSpPr>
                <a:spLocks noChangeShapeType="1"/>
              </p:cNvSpPr>
              <p:nvPr/>
            </p:nvSpPr>
            <p:spPr bwMode="auto">
              <a:xfrm>
                <a:off x="3078" y="6327"/>
                <a:ext cx="0" cy="6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67" name="Group 88"/>
              <p:cNvGrpSpPr>
                <a:grpSpLocks/>
              </p:cNvGrpSpPr>
              <p:nvPr/>
            </p:nvGrpSpPr>
            <p:grpSpPr bwMode="auto">
              <a:xfrm rot="-2700000">
                <a:off x="2679" y="5928"/>
                <a:ext cx="757" cy="228"/>
                <a:chOff x="3420" y="3477"/>
                <a:chExt cx="741" cy="228"/>
              </a:xfrm>
            </p:grpSpPr>
            <p:sp>
              <p:nvSpPr>
                <p:cNvPr id="569" name="Line 89"/>
                <p:cNvSpPr>
                  <a:spLocks noChangeShapeType="1"/>
                </p:cNvSpPr>
                <p:nvPr/>
              </p:nvSpPr>
              <p:spPr bwMode="auto">
                <a:xfrm>
                  <a:off x="3420" y="3591"/>
                  <a:ext cx="7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70" name="Line 90"/>
                <p:cNvSpPr>
                  <a:spLocks noChangeShapeType="1"/>
                </p:cNvSpPr>
                <p:nvPr/>
              </p:nvSpPr>
              <p:spPr bwMode="auto">
                <a:xfrm>
                  <a:off x="4161" y="3477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68" name="Freeform 91"/>
              <p:cNvSpPr>
                <a:spLocks/>
              </p:cNvSpPr>
              <p:nvPr/>
            </p:nvSpPr>
            <p:spPr bwMode="auto">
              <a:xfrm>
                <a:off x="3078" y="4788"/>
                <a:ext cx="114" cy="969"/>
              </a:xfrm>
              <a:custGeom>
                <a:avLst/>
                <a:gdLst>
                  <a:gd name="T0" fmla="*/ 0 w 114"/>
                  <a:gd name="T1" fmla="*/ 969 h 969"/>
                  <a:gd name="T2" fmla="*/ 0 w 114"/>
                  <a:gd name="T3" fmla="*/ 114 h 969"/>
                  <a:gd name="T4" fmla="*/ 114 w 114"/>
                  <a:gd name="T5" fmla="*/ 0 h 969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969"/>
                  <a:gd name="T11" fmla="*/ 114 w 114"/>
                  <a:gd name="T12" fmla="*/ 969 h 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969">
                    <a:moveTo>
                      <a:pt x="0" y="969"/>
                    </a:moveTo>
                    <a:lnTo>
                      <a:pt x="0" y="114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87" name="Rectangle 92"/>
            <p:cNvSpPr>
              <a:spLocks noChangeArrowheads="1"/>
            </p:cNvSpPr>
            <p:nvPr/>
          </p:nvSpPr>
          <p:spPr bwMode="auto">
            <a:xfrm>
              <a:off x="7336" y="5248"/>
              <a:ext cx="992" cy="7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R</a:t>
              </a:r>
              <a:r>
                <a:rPr lang="en-US" sz="1200" baseline="-25000" dirty="0"/>
                <a:t>2,N</a:t>
              </a:r>
              <a:endParaRPr lang="ru-RU" baseline="-25000" dirty="0">
                <a:latin typeface="Verdana" pitchFamily="34" charset="0"/>
              </a:endParaRPr>
            </a:p>
          </p:txBody>
        </p:sp>
        <p:grpSp>
          <p:nvGrpSpPr>
            <p:cNvPr id="488" name="Group 93"/>
            <p:cNvGrpSpPr>
              <a:grpSpLocks/>
            </p:cNvGrpSpPr>
            <p:nvPr/>
          </p:nvGrpSpPr>
          <p:grpSpPr bwMode="auto">
            <a:xfrm>
              <a:off x="7064" y="4901"/>
              <a:ext cx="718" cy="1846"/>
              <a:chOff x="2679" y="4788"/>
              <a:chExt cx="757" cy="2169"/>
            </a:xfrm>
          </p:grpSpPr>
          <p:sp>
            <p:nvSpPr>
              <p:cNvPr id="559" name="Rectangle 94"/>
              <p:cNvSpPr>
                <a:spLocks noChangeArrowheads="1"/>
              </p:cNvSpPr>
              <p:nvPr/>
            </p:nvSpPr>
            <p:spPr bwMode="auto">
              <a:xfrm>
                <a:off x="2964" y="5757"/>
                <a:ext cx="22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60" name="Line 95"/>
              <p:cNvSpPr>
                <a:spLocks noChangeShapeType="1"/>
              </p:cNvSpPr>
              <p:nvPr/>
            </p:nvSpPr>
            <p:spPr bwMode="auto">
              <a:xfrm>
                <a:off x="3078" y="6327"/>
                <a:ext cx="0" cy="6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61" name="Group 96"/>
              <p:cNvGrpSpPr>
                <a:grpSpLocks/>
              </p:cNvGrpSpPr>
              <p:nvPr/>
            </p:nvGrpSpPr>
            <p:grpSpPr bwMode="auto">
              <a:xfrm rot="-2700000">
                <a:off x="2679" y="5928"/>
                <a:ext cx="757" cy="228"/>
                <a:chOff x="3420" y="3477"/>
                <a:chExt cx="741" cy="228"/>
              </a:xfrm>
            </p:grpSpPr>
            <p:sp>
              <p:nvSpPr>
                <p:cNvPr id="563" name="Line 97"/>
                <p:cNvSpPr>
                  <a:spLocks noChangeShapeType="1"/>
                </p:cNvSpPr>
                <p:nvPr/>
              </p:nvSpPr>
              <p:spPr bwMode="auto">
                <a:xfrm>
                  <a:off x="3420" y="3591"/>
                  <a:ext cx="7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64" name="Line 98"/>
                <p:cNvSpPr>
                  <a:spLocks noChangeShapeType="1"/>
                </p:cNvSpPr>
                <p:nvPr/>
              </p:nvSpPr>
              <p:spPr bwMode="auto">
                <a:xfrm>
                  <a:off x="4161" y="3477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62" name="Freeform 99"/>
              <p:cNvSpPr>
                <a:spLocks/>
              </p:cNvSpPr>
              <p:nvPr/>
            </p:nvSpPr>
            <p:spPr bwMode="auto">
              <a:xfrm>
                <a:off x="3078" y="4788"/>
                <a:ext cx="114" cy="969"/>
              </a:xfrm>
              <a:custGeom>
                <a:avLst/>
                <a:gdLst>
                  <a:gd name="T0" fmla="*/ 0 w 114"/>
                  <a:gd name="T1" fmla="*/ 969 h 969"/>
                  <a:gd name="T2" fmla="*/ 0 w 114"/>
                  <a:gd name="T3" fmla="*/ 114 h 969"/>
                  <a:gd name="T4" fmla="*/ 114 w 114"/>
                  <a:gd name="T5" fmla="*/ 0 h 969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969"/>
                  <a:gd name="T11" fmla="*/ 114 w 114"/>
                  <a:gd name="T12" fmla="*/ 969 h 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969">
                    <a:moveTo>
                      <a:pt x="0" y="969"/>
                    </a:moveTo>
                    <a:lnTo>
                      <a:pt x="0" y="114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89" name="Rectangle 100"/>
            <p:cNvSpPr>
              <a:spLocks noChangeArrowheads="1"/>
            </p:cNvSpPr>
            <p:nvPr/>
          </p:nvSpPr>
          <p:spPr bwMode="auto">
            <a:xfrm>
              <a:off x="9124" y="5291"/>
              <a:ext cx="1200" cy="7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R</a:t>
              </a:r>
              <a:r>
                <a:rPr lang="en-US" sz="1200" baseline="-25000" dirty="0"/>
                <a:t>N-1,N</a:t>
              </a:r>
              <a:endParaRPr lang="ru-RU" baseline="-25000" dirty="0">
                <a:latin typeface="Verdana" pitchFamily="34" charset="0"/>
              </a:endParaRPr>
            </a:p>
          </p:txBody>
        </p:sp>
        <p:grpSp>
          <p:nvGrpSpPr>
            <p:cNvPr id="490" name="Group 101"/>
            <p:cNvGrpSpPr>
              <a:grpSpLocks/>
            </p:cNvGrpSpPr>
            <p:nvPr/>
          </p:nvGrpSpPr>
          <p:grpSpPr bwMode="auto">
            <a:xfrm>
              <a:off x="8858" y="4901"/>
              <a:ext cx="717" cy="1846"/>
              <a:chOff x="2679" y="4788"/>
              <a:chExt cx="757" cy="2169"/>
            </a:xfrm>
          </p:grpSpPr>
          <p:sp>
            <p:nvSpPr>
              <p:cNvPr id="553" name="Rectangle 102"/>
              <p:cNvSpPr>
                <a:spLocks noChangeArrowheads="1"/>
              </p:cNvSpPr>
              <p:nvPr/>
            </p:nvSpPr>
            <p:spPr bwMode="auto">
              <a:xfrm>
                <a:off x="2964" y="5757"/>
                <a:ext cx="227" cy="5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54" name="Line 103"/>
              <p:cNvSpPr>
                <a:spLocks noChangeShapeType="1"/>
              </p:cNvSpPr>
              <p:nvPr/>
            </p:nvSpPr>
            <p:spPr bwMode="auto">
              <a:xfrm>
                <a:off x="3078" y="6327"/>
                <a:ext cx="0" cy="6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55" name="Group 104"/>
              <p:cNvGrpSpPr>
                <a:grpSpLocks/>
              </p:cNvGrpSpPr>
              <p:nvPr/>
            </p:nvGrpSpPr>
            <p:grpSpPr bwMode="auto">
              <a:xfrm rot="-2700000">
                <a:off x="2679" y="5928"/>
                <a:ext cx="757" cy="228"/>
                <a:chOff x="3420" y="3477"/>
                <a:chExt cx="741" cy="228"/>
              </a:xfrm>
            </p:grpSpPr>
            <p:sp>
              <p:nvSpPr>
                <p:cNvPr id="557" name="Line 105"/>
                <p:cNvSpPr>
                  <a:spLocks noChangeShapeType="1"/>
                </p:cNvSpPr>
                <p:nvPr/>
              </p:nvSpPr>
              <p:spPr bwMode="auto">
                <a:xfrm>
                  <a:off x="3420" y="3591"/>
                  <a:ext cx="7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58" name="Line 106"/>
                <p:cNvSpPr>
                  <a:spLocks noChangeShapeType="1"/>
                </p:cNvSpPr>
                <p:nvPr/>
              </p:nvSpPr>
              <p:spPr bwMode="auto">
                <a:xfrm>
                  <a:off x="4161" y="3477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56" name="Freeform 107"/>
              <p:cNvSpPr>
                <a:spLocks/>
              </p:cNvSpPr>
              <p:nvPr/>
            </p:nvSpPr>
            <p:spPr bwMode="auto">
              <a:xfrm>
                <a:off x="3078" y="4788"/>
                <a:ext cx="114" cy="969"/>
              </a:xfrm>
              <a:custGeom>
                <a:avLst/>
                <a:gdLst>
                  <a:gd name="T0" fmla="*/ 0 w 114"/>
                  <a:gd name="T1" fmla="*/ 969 h 969"/>
                  <a:gd name="T2" fmla="*/ 0 w 114"/>
                  <a:gd name="T3" fmla="*/ 114 h 969"/>
                  <a:gd name="T4" fmla="*/ 114 w 114"/>
                  <a:gd name="T5" fmla="*/ 0 h 969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969"/>
                  <a:gd name="T11" fmla="*/ 114 w 114"/>
                  <a:gd name="T12" fmla="*/ 969 h 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969">
                    <a:moveTo>
                      <a:pt x="0" y="969"/>
                    </a:moveTo>
                    <a:lnTo>
                      <a:pt x="0" y="114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91" name="Oval 108"/>
            <p:cNvSpPr>
              <a:spLocks noChangeArrowheads="1"/>
            </p:cNvSpPr>
            <p:nvPr/>
          </p:nvSpPr>
          <p:spPr bwMode="auto">
            <a:xfrm>
              <a:off x="7437" y="6696"/>
              <a:ext cx="108" cy="97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92" name="Oval 109"/>
            <p:cNvSpPr>
              <a:spLocks noChangeArrowheads="1"/>
            </p:cNvSpPr>
            <p:nvPr/>
          </p:nvSpPr>
          <p:spPr bwMode="auto">
            <a:xfrm>
              <a:off x="8693" y="6696"/>
              <a:ext cx="108" cy="97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93" name="Line 110"/>
            <p:cNvSpPr>
              <a:spLocks noChangeShapeType="1"/>
            </p:cNvSpPr>
            <p:nvPr/>
          </p:nvSpPr>
          <p:spPr bwMode="auto">
            <a:xfrm>
              <a:off x="10614" y="9509"/>
              <a:ext cx="32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94" name="Group 111"/>
            <p:cNvGrpSpPr>
              <a:grpSpLocks/>
            </p:cNvGrpSpPr>
            <p:nvPr/>
          </p:nvGrpSpPr>
          <p:grpSpPr bwMode="auto">
            <a:xfrm>
              <a:off x="4775" y="7369"/>
              <a:ext cx="1016" cy="2628"/>
              <a:chOff x="3868" y="3431"/>
              <a:chExt cx="866" cy="2365"/>
            </a:xfrm>
          </p:grpSpPr>
          <p:sp>
            <p:nvSpPr>
              <p:cNvPr id="543" name="Rectangle 112"/>
              <p:cNvSpPr>
                <a:spLocks noChangeArrowheads="1"/>
              </p:cNvSpPr>
              <p:nvPr/>
            </p:nvSpPr>
            <p:spPr bwMode="auto">
              <a:xfrm>
                <a:off x="4098" y="3629"/>
                <a:ext cx="184" cy="43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4" name="Line 113"/>
              <p:cNvSpPr>
                <a:spLocks noChangeShapeType="1"/>
              </p:cNvSpPr>
              <p:nvPr/>
            </p:nvSpPr>
            <p:spPr bwMode="auto">
              <a:xfrm>
                <a:off x="4190" y="4066"/>
                <a:ext cx="0" cy="11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5" name="Line 114"/>
              <p:cNvSpPr>
                <a:spLocks noChangeShapeType="1"/>
              </p:cNvSpPr>
              <p:nvPr/>
            </p:nvSpPr>
            <p:spPr bwMode="auto">
              <a:xfrm>
                <a:off x="4190" y="3431"/>
                <a:ext cx="0" cy="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46" name="Group 115"/>
              <p:cNvGrpSpPr>
                <a:grpSpLocks/>
              </p:cNvGrpSpPr>
              <p:nvPr/>
            </p:nvGrpSpPr>
            <p:grpSpPr bwMode="auto">
              <a:xfrm rot="-2700000">
                <a:off x="3868" y="3760"/>
                <a:ext cx="611" cy="175"/>
                <a:chOff x="3420" y="3477"/>
                <a:chExt cx="741" cy="228"/>
              </a:xfrm>
            </p:grpSpPr>
            <p:sp>
              <p:nvSpPr>
                <p:cNvPr id="551" name="Line 116"/>
                <p:cNvSpPr>
                  <a:spLocks noChangeShapeType="1"/>
                </p:cNvSpPr>
                <p:nvPr/>
              </p:nvSpPr>
              <p:spPr bwMode="auto">
                <a:xfrm>
                  <a:off x="3420" y="3591"/>
                  <a:ext cx="74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52" name="Line 117"/>
                <p:cNvSpPr>
                  <a:spLocks noChangeShapeType="1"/>
                </p:cNvSpPr>
                <p:nvPr/>
              </p:nvSpPr>
              <p:spPr bwMode="auto">
                <a:xfrm>
                  <a:off x="4161" y="3477"/>
                  <a:ext cx="0" cy="22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47" name="Group 118"/>
              <p:cNvGrpSpPr>
                <a:grpSpLocks/>
              </p:cNvGrpSpPr>
              <p:nvPr/>
            </p:nvGrpSpPr>
            <p:grpSpPr bwMode="auto">
              <a:xfrm>
                <a:off x="4052" y="5245"/>
                <a:ext cx="276" cy="174"/>
                <a:chOff x="3477" y="4104"/>
                <a:chExt cx="342" cy="228"/>
              </a:xfrm>
            </p:grpSpPr>
            <p:sp>
              <p:nvSpPr>
                <p:cNvPr id="549" name="Oval 119"/>
                <p:cNvSpPr>
                  <a:spLocks noChangeArrowheads="1"/>
                </p:cNvSpPr>
                <p:nvPr/>
              </p:nvSpPr>
              <p:spPr bwMode="auto">
                <a:xfrm>
                  <a:off x="3534" y="4104"/>
                  <a:ext cx="228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50" name="Line 120"/>
                <p:cNvSpPr>
                  <a:spLocks noChangeShapeType="1"/>
                </p:cNvSpPr>
                <p:nvPr/>
              </p:nvSpPr>
              <p:spPr bwMode="auto">
                <a:xfrm rot="-2700000">
                  <a:off x="3477" y="4218"/>
                  <a:ext cx="34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548" name="Text Box 121"/>
              <p:cNvSpPr txBox="1">
                <a:spLocks noChangeArrowheads="1"/>
              </p:cNvSpPr>
              <p:nvPr/>
            </p:nvSpPr>
            <p:spPr bwMode="auto">
              <a:xfrm>
                <a:off x="4200" y="5187"/>
                <a:ext cx="534" cy="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dirty="0"/>
                  <a:t>1</a:t>
                </a:r>
                <a:endParaRPr lang="ru-RU" baseline="-25000" dirty="0">
                  <a:latin typeface="Verdana" pitchFamily="34" charset="0"/>
                </a:endParaRPr>
              </a:p>
            </p:txBody>
          </p:sp>
        </p:grpSp>
        <p:sp>
          <p:nvSpPr>
            <p:cNvPr id="495" name="Text Box 122"/>
            <p:cNvSpPr txBox="1">
              <a:spLocks noChangeArrowheads="1"/>
            </p:cNvSpPr>
            <p:nvPr/>
          </p:nvSpPr>
          <p:spPr bwMode="auto">
            <a:xfrm>
              <a:off x="6815" y="9300"/>
              <a:ext cx="795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2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496" name="Text Box 123"/>
            <p:cNvSpPr txBox="1">
              <a:spLocks noChangeArrowheads="1"/>
            </p:cNvSpPr>
            <p:nvPr/>
          </p:nvSpPr>
          <p:spPr bwMode="auto">
            <a:xfrm>
              <a:off x="8693" y="9331"/>
              <a:ext cx="1023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en-US" sz="1200" b="1" dirty="0"/>
                <a:t>N-1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497" name="Text Box 124"/>
            <p:cNvSpPr txBox="1">
              <a:spLocks noChangeArrowheads="1"/>
            </p:cNvSpPr>
            <p:nvPr/>
          </p:nvSpPr>
          <p:spPr bwMode="auto">
            <a:xfrm>
              <a:off x="9963" y="9329"/>
              <a:ext cx="1053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200"/>
                </a:spcBef>
                <a:spcAft>
                  <a:spcPts val="500"/>
                </a:spcAft>
              </a:pPr>
              <a:r>
                <a:rPr lang="en-US" sz="1400" b="1" dirty="0"/>
                <a:t>N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498" name="Line 125"/>
            <p:cNvSpPr>
              <a:spLocks noChangeShapeType="1"/>
            </p:cNvSpPr>
            <p:nvPr/>
          </p:nvSpPr>
          <p:spPr bwMode="auto">
            <a:xfrm>
              <a:off x="6689" y="6745"/>
              <a:ext cx="8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99" name="Line 126"/>
            <p:cNvSpPr>
              <a:spLocks noChangeShapeType="1"/>
            </p:cNvSpPr>
            <p:nvPr/>
          </p:nvSpPr>
          <p:spPr bwMode="auto">
            <a:xfrm flipV="1">
              <a:off x="7500" y="6745"/>
              <a:ext cx="1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00" name="Line 127"/>
            <p:cNvSpPr>
              <a:spLocks noChangeShapeType="1"/>
            </p:cNvSpPr>
            <p:nvPr/>
          </p:nvSpPr>
          <p:spPr bwMode="auto">
            <a:xfrm>
              <a:off x="7500" y="8638"/>
              <a:ext cx="1" cy="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01" name="Group 128"/>
            <p:cNvGrpSpPr>
              <a:grpSpLocks/>
            </p:cNvGrpSpPr>
            <p:nvPr/>
          </p:nvGrpSpPr>
          <p:grpSpPr bwMode="auto">
            <a:xfrm>
              <a:off x="6638" y="8638"/>
              <a:ext cx="323" cy="921"/>
              <a:chOff x="3078" y="9177"/>
              <a:chExt cx="342" cy="1083"/>
            </a:xfrm>
          </p:grpSpPr>
          <p:sp>
            <p:nvSpPr>
              <p:cNvPr id="539" name="Line 129"/>
              <p:cNvSpPr>
                <a:spLocks noChangeShapeType="1"/>
              </p:cNvSpPr>
              <p:nvPr/>
            </p:nvSpPr>
            <p:spPr bwMode="auto">
              <a:xfrm>
                <a:off x="3249" y="9177"/>
                <a:ext cx="0" cy="8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40" name="Group 130"/>
              <p:cNvGrpSpPr>
                <a:grpSpLocks/>
              </p:cNvGrpSpPr>
              <p:nvPr/>
            </p:nvGrpSpPr>
            <p:grpSpPr bwMode="auto">
              <a:xfrm>
                <a:off x="3078" y="10032"/>
                <a:ext cx="342" cy="228"/>
                <a:chOff x="3477" y="4104"/>
                <a:chExt cx="342" cy="228"/>
              </a:xfrm>
            </p:grpSpPr>
            <p:sp>
              <p:nvSpPr>
                <p:cNvPr id="541" name="Oval 131"/>
                <p:cNvSpPr>
                  <a:spLocks noChangeArrowheads="1"/>
                </p:cNvSpPr>
                <p:nvPr/>
              </p:nvSpPr>
              <p:spPr bwMode="auto">
                <a:xfrm>
                  <a:off x="3534" y="4104"/>
                  <a:ext cx="228" cy="2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542" name="Line 132"/>
                <p:cNvSpPr>
                  <a:spLocks noChangeShapeType="1"/>
                </p:cNvSpPr>
                <p:nvPr/>
              </p:nvSpPr>
              <p:spPr bwMode="auto">
                <a:xfrm rot="-2700000">
                  <a:off x="3477" y="4218"/>
                  <a:ext cx="34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502" name="Oval 133"/>
            <p:cNvSpPr>
              <a:spLocks noChangeArrowheads="1"/>
            </p:cNvSpPr>
            <p:nvPr/>
          </p:nvSpPr>
          <p:spPr bwMode="auto">
            <a:xfrm>
              <a:off x="7437" y="8929"/>
              <a:ext cx="108" cy="96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03" name="Rectangle 134"/>
            <p:cNvSpPr>
              <a:spLocks noChangeArrowheads="1"/>
            </p:cNvSpPr>
            <p:nvPr/>
          </p:nvSpPr>
          <p:spPr bwMode="auto">
            <a:xfrm>
              <a:off x="6656" y="6913"/>
              <a:ext cx="1190" cy="17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/>
                <a:t>A</a:t>
              </a:r>
              <a:r>
                <a:rPr lang="en-US" sz="1400" baseline="-25000" dirty="0"/>
                <a:t>2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04" name="Line 135"/>
            <p:cNvSpPr>
              <a:spLocks noChangeShapeType="1"/>
            </p:cNvSpPr>
            <p:nvPr/>
          </p:nvSpPr>
          <p:spPr bwMode="auto">
            <a:xfrm flipV="1">
              <a:off x="8756" y="6745"/>
              <a:ext cx="1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05" name="Group 136"/>
            <p:cNvGrpSpPr>
              <a:grpSpLocks/>
            </p:cNvGrpSpPr>
            <p:nvPr/>
          </p:nvGrpSpPr>
          <p:grpSpPr bwMode="auto">
            <a:xfrm>
              <a:off x="8446" y="6907"/>
              <a:ext cx="1190" cy="2668"/>
              <a:chOff x="4845" y="7125"/>
              <a:chExt cx="1254" cy="3135"/>
            </a:xfrm>
          </p:grpSpPr>
          <p:sp>
            <p:nvSpPr>
              <p:cNvPr id="531" name="Line 137"/>
              <p:cNvSpPr>
                <a:spLocks noChangeShapeType="1"/>
              </p:cNvSpPr>
              <p:nvPr/>
            </p:nvSpPr>
            <p:spPr bwMode="auto">
              <a:xfrm>
                <a:off x="5928" y="9177"/>
                <a:ext cx="0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32" name="Group 138"/>
              <p:cNvGrpSpPr>
                <a:grpSpLocks/>
              </p:cNvGrpSpPr>
              <p:nvPr/>
            </p:nvGrpSpPr>
            <p:grpSpPr bwMode="auto">
              <a:xfrm>
                <a:off x="4902" y="9177"/>
                <a:ext cx="342" cy="1083"/>
                <a:chOff x="3078" y="9177"/>
                <a:chExt cx="342" cy="1083"/>
              </a:xfrm>
            </p:grpSpPr>
            <p:sp>
              <p:nvSpPr>
                <p:cNvPr id="535" name="Line 139"/>
                <p:cNvSpPr>
                  <a:spLocks noChangeShapeType="1"/>
                </p:cNvSpPr>
                <p:nvPr/>
              </p:nvSpPr>
              <p:spPr bwMode="auto">
                <a:xfrm>
                  <a:off x="3249" y="9177"/>
                  <a:ext cx="0" cy="8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536" name="Group 140"/>
                <p:cNvGrpSpPr>
                  <a:grpSpLocks/>
                </p:cNvGrpSpPr>
                <p:nvPr/>
              </p:nvGrpSpPr>
              <p:grpSpPr bwMode="auto">
                <a:xfrm>
                  <a:off x="3078" y="10032"/>
                  <a:ext cx="342" cy="228"/>
                  <a:chOff x="3477" y="4104"/>
                  <a:chExt cx="342" cy="228"/>
                </a:xfrm>
              </p:grpSpPr>
              <p:sp>
                <p:nvSpPr>
                  <p:cNvPr id="537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534" y="4104"/>
                    <a:ext cx="228" cy="22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8" name="Line 142"/>
                  <p:cNvSpPr>
                    <a:spLocks noChangeShapeType="1"/>
                  </p:cNvSpPr>
                  <p:nvPr/>
                </p:nvSpPr>
                <p:spPr bwMode="auto">
                  <a:xfrm rot="-2700000">
                    <a:off x="3477" y="4218"/>
                    <a:ext cx="3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533" name="Oval 143"/>
              <p:cNvSpPr>
                <a:spLocks noChangeArrowheads="1"/>
              </p:cNvSpPr>
              <p:nvPr/>
            </p:nvSpPr>
            <p:spPr bwMode="auto">
              <a:xfrm>
                <a:off x="5871" y="9519"/>
                <a:ext cx="114" cy="11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4" name="Rectangle 144"/>
              <p:cNvSpPr>
                <a:spLocks noChangeArrowheads="1"/>
              </p:cNvSpPr>
              <p:nvPr/>
            </p:nvSpPr>
            <p:spPr bwMode="auto">
              <a:xfrm>
                <a:off x="4845" y="7125"/>
                <a:ext cx="1254" cy="20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dirty="0"/>
                  <a:t>A</a:t>
                </a:r>
                <a:r>
                  <a:rPr lang="en-US" sz="1400" baseline="-25000" dirty="0"/>
                  <a:t>N-1</a:t>
                </a:r>
                <a:endParaRPr lang="ru-RU" baseline="-25000" dirty="0">
                  <a:latin typeface="Verdana" pitchFamily="34" charset="0"/>
                </a:endParaRPr>
              </a:p>
            </p:txBody>
          </p:sp>
        </p:grpSp>
        <p:sp>
          <p:nvSpPr>
            <p:cNvPr id="506" name="Line 145"/>
            <p:cNvSpPr>
              <a:spLocks noChangeShapeType="1"/>
            </p:cNvSpPr>
            <p:nvPr/>
          </p:nvSpPr>
          <p:spPr bwMode="auto">
            <a:xfrm flipV="1">
              <a:off x="10102" y="6745"/>
              <a:ext cx="1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07" name="Group 146"/>
            <p:cNvGrpSpPr>
              <a:grpSpLocks/>
            </p:cNvGrpSpPr>
            <p:nvPr/>
          </p:nvGrpSpPr>
          <p:grpSpPr bwMode="auto">
            <a:xfrm>
              <a:off x="9743" y="6885"/>
              <a:ext cx="1190" cy="2668"/>
              <a:chOff x="4845" y="7125"/>
              <a:chExt cx="1254" cy="3135"/>
            </a:xfrm>
          </p:grpSpPr>
          <p:sp>
            <p:nvSpPr>
              <p:cNvPr id="523" name="Line 147"/>
              <p:cNvSpPr>
                <a:spLocks noChangeShapeType="1"/>
              </p:cNvSpPr>
              <p:nvPr/>
            </p:nvSpPr>
            <p:spPr bwMode="auto">
              <a:xfrm>
                <a:off x="5928" y="9177"/>
                <a:ext cx="0" cy="3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24" name="Group 148"/>
              <p:cNvGrpSpPr>
                <a:grpSpLocks/>
              </p:cNvGrpSpPr>
              <p:nvPr/>
            </p:nvGrpSpPr>
            <p:grpSpPr bwMode="auto">
              <a:xfrm>
                <a:off x="4902" y="9177"/>
                <a:ext cx="342" cy="1083"/>
                <a:chOff x="3078" y="9177"/>
                <a:chExt cx="342" cy="1083"/>
              </a:xfrm>
            </p:grpSpPr>
            <p:sp>
              <p:nvSpPr>
                <p:cNvPr id="527" name="Line 149"/>
                <p:cNvSpPr>
                  <a:spLocks noChangeShapeType="1"/>
                </p:cNvSpPr>
                <p:nvPr/>
              </p:nvSpPr>
              <p:spPr bwMode="auto">
                <a:xfrm>
                  <a:off x="3249" y="9177"/>
                  <a:ext cx="0" cy="8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528" name="Group 150"/>
                <p:cNvGrpSpPr>
                  <a:grpSpLocks/>
                </p:cNvGrpSpPr>
                <p:nvPr/>
              </p:nvGrpSpPr>
              <p:grpSpPr bwMode="auto">
                <a:xfrm>
                  <a:off x="3078" y="10032"/>
                  <a:ext cx="342" cy="228"/>
                  <a:chOff x="3477" y="4104"/>
                  <a:chExt cx="342" cy="228"/>
                </a:xfrm>
              </p:grpSpPr>
              <p:sp>
                <p:nvSpPr>
                  <p:cNvPr id="529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3534" y="4104"/>
                    <a:ext cx="228" cy="22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0" name="Line 152"/>
                  <p:cNvSpPr>
                    <a:spLocks noChangeShapeType="1"/>
                  </p:cNvSpPr>
                  <p:nvPr/>
                </p:nvSpPr>
                <p:spPr bwMode="auto">
                  <a:xfrm rot="-2700000">
                    <a:off x="3477" y="4218"/>
                    <a:ext cx="34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sp>
            <p:nvSpPr>
              <p:cNvPr id="525" name="Oval 153"/>
              <p:cNvSpPr>
                <a:spLocks noChangeArrowheads="1"/>
              </p:cNvSpPr>
              <p:nvPr/>
            </p:nvSpPr>
            <p:spPr bwMode="auto">
              <a:xfrm>
                <a:off x="5871" y="9519"/>
                <a:ext cx="114" cy="114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6" name="Rectangle 154"/>
              <p:cNvSpPr>
                <a:spLocks noChangeArrowheads="1"/>
              </p:cNvSpPr>
              <p:nvPr/>
            </p:nvSpPr>
            <p:spPr bwMode="auto">
              <a:xfrm>
                <a:off x="4845" y="7125"/>
                <a:ext cx="1254" cy="20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dirty="0"/>
                  <a:t>A</a:t>
                </a:r>
                <a:r>
                  <a:rPr lang="en-US" sz="1400" baseline="-25000" dirty="0"/>
                  <a:t>N</a:t>
                </a:r>
                <a:endParaRPr lang="ru-RU" baseline="-25000" dirty="0">
                  <a:latin typeface="Verdana" pitchFamily="34" charset="0"/>
                </a:endParaRPr>
              </a:p>
            </p:txBody>
          </p:sp>
        </p:grpSp>
        <p:sp>
          <p:nvSpPr>
            <p:cNvPr id="508" name="Text Box 155"/>
            <p:cNvSpPr txBox="1">
              <a:spLocks noChangeArrowheads="1"/>
            </p:cNvSpPr>
            <p:nvPr/>
          </p:nvSpPr>
          <p:spPr bwMode="auto">
            <a:xfrm>
              <a:off x="4699" y="4886"/>
              <a:ext cx="703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1,2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09" name="Text Box 156"/>
            <p:cNvSpPr txBox="1">
              <a:spLocks noChangeArrowheads="1"/>
            </p:cNvSpPr>
            <p:nvPr/>
          </p:nvSpPr>
          <p:spPr bwMode="auto">
            <a:xfrm>
              <a:off x="5385" y="4870"/>
              <a:ext cx="703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1,N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10" name="Text Box 157"/>
            <p:cNvSpPr txBox="1">
              <a:spLocks noChangeArrowheads="1"/>
            </p:cNvSpPr>
            <p:nvPr/>
          </p:nvSpPr>
          <p:spPr bwMode="auto">
            <a:xfrm>
              <a:off x="5928" y="4853"/>
              <a:ext cx="703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1,2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11" name="Text Box 158"/>
            <p:cNvSpPr txBox="1">
              <a:spLocks noChangeArrowheads="1"/>
            </p:cNvSpPr>
            <p:nvPr/>
          </p:nvSpPr>
          <p:spPr bwMode="auto">
            <a:xfrm>
              <a:off x="6662" y="4853"/>
              <a:ext cx="703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2,3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12" name="Text Box 159"/>
            <p:cNvSpPr txBox="1">
              <a:spLocks noChangeArrowheads="1"/>
            </p:cNvSpPr>
            <p:nvPr/>
          </p:nvSpPr>
          <p:spPr bwMode="auto">
            <a:xfrm>
              <a:off x="7335" y="4853"/>
              <a:ext cx="703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2,N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13" name="Text Box 160"/>
            <p:cNvSpPr txBox="1">
              <a:spLocks noChangeArrowheads="1"/>
            </p:cNvSpPr>
            <p:nvPr/>
          </p:nvSpPr>
          <p:spPr bwMode="auto">
            <a:xfrm>
              <a:off x="7778" y="4804"/>
              <a:ext cx="1621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/>
                <a:t>(</a:t>
              </a:r>
              <a:r>
                <a:rPr lang="en-US" sz="1200" dirty="0"/>
                <a:t>1..N-2),N-1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14" name="Text Box 161"/>
            <p:cNvSpPr txBox="1">
              <a:spLocks noChangeArrowheads="1"/>
            </p:cNvSpPr>
            <p:nvPr/>
          </p:nvSpPr>
          <p:spPr bwMode="auto">
            <a:xfrm>
              <a:off x="9196" y="4853"/>
              <a:ext cx="1133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/>
                <a:t>N-1,N</a:t>
              </a:r>
              <a:endParaRPr lang="ru-RU" baseline="-25000" dirty="0">
                <a:latin typeface="Verdana" pitchFamily="34" charset="0"/>
              </a:endParaRPr>
            </a:p>
          </p:txBody>
        </p:sp>
        <p:sp>
          <p:nvSpPr>
            <p:cNvPr id="515" name="Freeform 162"/>
            <p:cNvSpPr>
              <a:spLocks/>
            </p:cNvSpPr>
            <p:nvPr/>
          </p:nvSpPr>
          <p:spPr bwMode="auto">
            <a:xfrm>
              <a:off x="7726" y="4901"/>
              <a:ext cx="1568" cy="1844"/>
            </a:xfrm>
            <a:custGeom>
              <a:avLst/>
              <a:gdLst>
                <a:gd name="T0" fmla="*/ 1027 w 1653"/>
                <a:gd name="T1" fmla="*/ 509 h 2166"/>
                <a:gd name="T2" fmla="*/ 71 w 1653"/>
                <a:gd name="T3" fmla="*/ 509 h 2166"/>
                <a:gd name="T4" fmla="*/ 71 w 1653"/>
                <a:gd name="T5" fmla="*/ 26 h 2166"/>
                <a:gd name="T6" fmla="*/ 0 w 1653"/>
                <a:gd name="T7" fmla="*/ 0 h 2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53"/>
                <a:gd name="T13" fmla="*/ 0 h 2166"/>
                <a:gd name="T14" fmla="*/ 1653 w 1653"/>
                <a:gd name="T15" fmla="*/ 2166 h 2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53" h="2166">
                  <a:moveTo>
                    <a:pt x="1653" y="2166"/>
                  </a:moveTo>
                  <a:lnTo>
                    <a:pt x="114" y="2166"/>
                  </a:lnTo>
                  <a:lnTo>
                    <a:pt x="114" y="11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6" name="Freeform 163"/>
            <p:cNvSpPr>
              <a:spLocks/>
            </p:cNvSpPr>
            <p:nvPr/>
          </p:nvSpPr>
          <p:spPr bwMode="auto">
            <a:xfrm>
              <a:off x="9994" y="4901"/>
              <a:ext cx="108" cy="1844"/>
            </a:xfrm>
            <a:custGeom>
              <a:avLst/>
              <a:gdLst>
                <a:gd name="T0" fmla="*/ 70 w 114"/>
                <a:gd name="T1" fmla="*/ 509 h 2166"/>
                <a:gd name="T2" fmla="*/ 70 w 114"/>
                <a:gd name="T3" fmla="*/ 26 h 2166"/>
                <a:gd name="T4" fmla="*/ 0 w 114"/>
                <a:gd name="T5" fmla="*/ 0 h 2166"/>
                <a:gd name="T6" fmla="*/ 0 60000 65536"/>
                <a:gd name="T7" fmla="*/ 0 60000 65536"/>
                <a:gd name="T8" fmla="*/ 0 60000 65536"/>
                <a:gd name="T9" fmla="*/ 0 w 114"/>
                <a:gd name="T10" fmla="*/ 0 h 2166"/>
                <a:gd name="T11" fmla="*/ 114 w 114"/>
                <a:gd name="T12" fmla="*/ 2166 h 2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2166">
                  <a:moveTo>
                    <a:pt x="114" y="2166"/>
                  </a:moveTo>
                  <a:lnTo>
                    <a:pt x="114" y="11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7" name="Line 164"/>
            <p:cNvSpPr>
              <a:spLocks noChangeShapeType="1"/>
            </p:cNvSpPr>
            <p:nvPr/>
          </p:nvSpPr>
          <p:spPr bwMode="auto">
            <a:xfrm>
              <a:off x="10788" y="8993"/>
              <a:ext cx="1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8" name="Line 165"/>
            <p:cNvSpPr>
              <a:spLocks noChangeShapeType="1"/>
            </p:cNvSpPr>
            <p:nvPr/>
          </p:nvSpPr>
          <p:spPr bwMode="auto">
            <a:xfrm flipV="1">
              <a:off x="7994" y="4902"/>
              <a:ext cx="2033" cy="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9" name="Line 166"/>
            <p:cNvSpPr>
              <a:spLocks noChangeShapeType="1"/>
            </p:cNvSpPr>
            <p:nvPr/>
          </p:nvSpPr>
          <p:spPr bwMode="auto">
            <a:xfrm>
              <a:off x="7507" y="4901"/>
              <a:ext cx="48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0" name="Line 167"/>
            <p:cNvSpPr>
              <a:spLocks noChangeShapeType="1"/>
            </p:cNvSpPr>
            <p:nvPr/>
          </p:nvSpPr>
          <p:spPr bwMode="auto">
            <a:xfrm flipV="1">
              <a:off x="8333" y="8976"/>
              <a:ext cx="24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1" name="Line 168"/>
            <p:cNvSpPr>
              <a:spLocks noChangeShapeType="1"/>
            </p:cNvSpPr>
            <p:nvPr/>
          </p:nvSpPr>
          <p:spPr bwMode="auto">
            <a:xfrm>
              <a:off x="7242" y="8976"/>
              <a:ext cx="15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2" name="Line 169"/>
            <p:cNvSpPr>
              <a:spLocks noChangeShapeType="1"/>
            </p:cNvSpPr>
            <p:nvPr/>
          </p:nvSpPr>
          <p:spPr bwMode="auto">
            <a:xfrm flipV="1">
              <a:off x="5516" y="7426"/>
              <a:ext cx="456" cy="3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403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1131" y="14439900"/>
            <a:ext cx="1727270" cy="203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1" name="TextBox 600"/>
          <p:cNvSpPr txBox="1"/>
          <p:nvPr/>
        </p:nvSpPr>
        <p:spPr>
          <a:xfrm>
            <a:off x="34553981" y="21331467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spc="-7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Интеллектуальный анализа данных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kern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Гибридные нейронные сети)</a:t>
            </a:r>
            <a:endParaRPr lang="ru-RU" dirty="0"/>
          </a:p>
        </p:txBody>
      </p:sp>
      <p:grpSp>
        <p:nvGrpSpPr>
          <p:cNvPr id="602" name="Group 3"/>
          <p:cNvGrpSpPr>
            <a:grpSpLocks/>
          </p:cNvGrpSpPr>
          <p:nvPr/>
        </p:nvGrpSpPr>
        <p:grpSpPr bwMode="auto">
          <a:xfrm>
            <a:off x="11772900" y="25850850"/>
            <a:ext cx="10344150" cy="1733550"/>
            <a:chOff x="690" y="11689"/>
            <a:chExt cx="8912" cy="1416"/>
          </a:xfrm>
        </p:grpSpPr>
        <p:pic>
          <p:nvPicPr>
            <p:cNvPr id="603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 l="1324" t="24232" r="2068" b="54323"/>
            <a:stretch>
              <a:fillRect/>
            </a:stretch>
          </p:blipFill>
          <p:spPr bwMode="auto">
            <a:xfrm>
              <a:off x="750" y="11707"/>
              <a:ext cx="8565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" name="Text Box 5"/>
            <p:cNvSpPr txBox="1">
              <a:spLocks noChangeArrowheads="1"/>
            </p:cNvSpPr>
            <p:nvPr/>
          </p:nvSpPr>
          <p:spPr bwMode="auto">
            <a:xfrm>
              <a:off x="6638" y="12231"/>
              <a:ext cx="129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ru-RU" sz="1200" b="1" dirty="0">
                  <a:solidFill>
                    <a:srgbClr val="0000FF"/>
                  </a:solidFill>
                  <a:latin typeface="Times New Roman" pitchFamily="18" charset="0"/>
                </a:rPr>
                <a:t>    0,01</a:t>
              </a:r>
            </a:p>
            <a:p>
              <a:pPr>
                <a:lnSpc>
                  <a:spcPct val="128000"/>
                </a:lnSpc>
              </a:pPr>
              <a:r>
                <a:rPr lang="ru-RU" sz="1600" b="1" dirty="0">
                  <a:solidFill>
                    <a:srgbClr val="CC0000"/>
                  </a:solidFill>
                  <a:latin typeface="Times New Roman" pitchFamily="18" charset="0"/>
                </a:rPr>
                <a:t>~ 9·10</a:t>
              </a:r>
              <a:r>
                <a:rPr lang="ru-RU" sz="16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9</a:t>
              </a:r>
            </a:p>
            <a:p>
              <a:endParaRPr lang="ru-RU" dirty="0"/>
            </a:p>
          </p:txBody>
        </p:sp>
        <p:sp>
          <p:nvSpPr>
            <p:cNvPr id="605" name="Text Box 6"/>
            <p:cNvSpPr txBox="1">
              <a:spLocks noChangeArrowheads="1"/>
            </p:cNvSpPr>
            <p:nvPr/>
          </p:nvSpPr>
          <p:spPr bwMode="auto">
            <a:xfrm>
              <a:off x="7815" y="11689"/>
              <a:ext cx="135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80000"/>
                </a:lnSpc>
              </a:pPr>
              <a:r>
                <a:rPr lang="ru-RU" sz="1200" b="1" dirty="0">
                  <a:solidFill>
                    <a:srgbClr val="008000"/>
                  </a:solidFill>
                  <a:latin typeface="Times New Roman" pitchFamily="18" charset="0"/>
                </a:rPr>
                <a:t>Точность </a:t>
              </a:r>
            </a:p>
            <a:p>
              <a:pPr algn="r">
                <a:lnSpc>
                  <a:spcPct val="80000"/>
                </a:lnSpc>
              </a:pPr>
              <a:r>
                <a:rPr lang="ru-RU" b="1" dirty="0">
                  <a:solidFill>
                    <a:srgbClr val="008000"/>
                  </a:solidFill>
                  <a:latin typeface="Times New Roman" pitchFamily="18" charset="0"/>
                </a:rPr>
                <a:t>∞</a:t>
              </a:r>
              <a:endParaRPr lang="ru-RU" dirty="0"/>
            </a:p>
          </p:txBody>
        </p:sp>
        <p:grpSp>
          <p:nvGrpSpPr>
            <p:cNvPr id="606" name="Group 7"/>
            <p:cNvGrpSpPr>
              <a:grpSpLocks/>
            </p:cNvGrpSpPr>
            <p:nvPr/>
          </p:nvGrpSpPr>
          <p:grpSpPr bwMode="auto">
            <a:xfrm>
              <a:off x="830" y="12114"/>
              <a:ext cx="8306" cy="206"/>
              <a:chOff x="830" y="12114"/>
              <a:chExt cx="8306" cy="206"/>
            </a:xfrm>
          </p:grpSpPr>
          <p:sp>
            <p:nvSpPr>
              <p:cNvPr id="619" name="Line 8"/>
              <p:cNvSpPr>
                <a:spLocks noChangeShapeType="1"/>
              </p:cNvSpPr>
              <p:nvPr/>
            </p:nvSpPr>
            <p:spPr bwMode="auto">
              <a:xfrm>
                <a:off x="8827" y="12206"/>
                <a:ext cx="309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0" name="Line 9"/>
              <p:cNvSpPr>
                <a:spLocks noChangeShapeType="1"/>
              </p:cNvSpPr>
              <p:nvPr/>
            </p:nvSpPr>
            <p:spPr bwMode="auto">
              <a:xfrm flipV="1">
                <a:off x="1796" y="12226"/>
                <a:ext cx="6296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1" name="Line 10"/>
              <p:cNvSpPr>
                <a:spLocks noChangeShapeType="1"/>
              </p:cNvSpPr>
              <p:nvPr/>
            </p:nvSpPr>
            <p:spPr bwMode="auto">
              <a:xfrm flipV="1">
                <a:off x="8249" y="12213"/>
                <a:ext cx="529" cy="20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2" name="Line 11"/>
              <p:cNvSpPr>
                <a:spLocks noChangeShapeType="1"/>
              </p:cNvSpPr>
              <p:nvPr/>
            </p:nvSpPr>
            <p:spPr bwMode="auto">
              <a:xfrm>
                <a:off x="1258" y="12212"/>
                <a:ext cx="399" cy="10"/>
              </a:xfrm>
              <a:prstGeom prst="line">
                <a:avLst/>
              </a:prstGeom>
              <a:noFill/>
              <a:ln w="5715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3" name="Line 12"/>
              <p:cNvSpPr>
                <a:spLocks noChangeShapeType="1"/>
              </p:cNvSpPr>
              <p:nvPr/>
            </p:nvSpPr>
            <p:spPr bwMode="auto">
              <a:xfrm flipH="1">
                <a:off x="830" y="12215"/>
                <a:ext cx="309" cy="1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24" name="Group 13"/>
              <p:cNvGrpSpPr>
                <a:grpSpLocks/>
              </p:cNvGrpSpPr>
              <p:nvPr/>
            </p:nvGrpSpPr>
            <p:grpSpPr bwMode="auto">
              <a:xfrm>
                <a:off x="2631" y="12114"/>
                <a:ext cx="4520" cy="206"/>
                <a:chOff x="3337" y="3922"/>
                <a:chExt cx="3904" cy="206"/>
              </a:xfrm>
            </p:grpSpPr>
            <p:grpSp>
              <p:nvGrpSpPr>
                <p:cNvPr id="625" name="Group 14"/>
                <p:cNvGrpSpPr>
                  <a:grpSpLocks/>
                </p:cNvGrpSpPr>
                <p:nvPr/>
              </p:nvGrpSpPr>
              <p:grpSpPr bwMode="auto">
                <a:xfrm>
                  <a:off x="3337" y="3925"/>
                  <a:ext cx="976" cy="203"/>
                  <a:chOff x="3337" y="3925"/>
                  <a:chExt cx="976" cy="203"/>
                </a:xfrm>
              </p:grpSpPr>
              <p:sp>
                <p:nvSpPr>
                  <p:cNvPr id="635" name="Line 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7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6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12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26" name="Group 17"/>
                <p:cNvGrpSpPr>
                  <a:grpSpLocks/>
                </p:cNvGrpSpPr>
                <p:nvPr/>
              </p:nvGrpSpPr>
              <p:grpSpPr bwMode="auto">
                <a:xfrm>
                  <a:off x="4309" y="3925"/>
                  <a:ext cx="976" cy="203"/>
                  <a:chOff x="3337" y="3925"/>
                  <a:chExt cx="976" cy="203"/>
                </a:xfrm>
              </p:grpSpPr>
              <p:sp>
                <p:nvSpPr>
                  <p:cNvPr id="633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7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4" name="Line 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12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27" name="Group 20"/>
                <p:cNvGrpSpPr>
                  <a:grpSpLocks/>
                </p:cNvGrpSpPr>
                <p:nvPr/>
              </p:nvGrpSpPr>
              <p:grpSpPr bwMode="auto">
                <a:xfrm>
                  <a:off x="5287" y="3922"/>
                  <a:ext cx="976" cy="203"/>
                  <a:chOff x="3337" y="3925"/>
                  <a:chExt cx="976" cy="203"/>
                </a:xfrm>
              </p:grpSpPr>
              <p:sp>
                <p:nvSpPr>
                  <p:cNvPr id="631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7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2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12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628" name="Group 23"/>
                <p:cNvGrpSpPr>
                  <a:grpSpLocks/>
                </p:cNvGrpSpPr>
                <p:nvPr/>
              </p:nvGrpSpPr>
              <p:grpSpPr bwMode="auto">
                <a:xfrm>
                  <a:off x="6265" y="3922"/>
                  <a:ext cx="976" cy="203"/>
                  <a:chOff x="3337" y="3925"/>
                  <a:chExt cx="976" cy="203"/>
                </a:xfrm>
              </p:grpSpPr>
              <p:sp>
                <p:nvSpPr>
                  <p:cNvPr id="629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37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30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12" y="3925"/>
                    <a:ext cx="1" cy="203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sp>
          <p:nvSpPr>
            <p:cNvPr id="607" name="Text Box 26"/>
            <p:cNvSpPr txBox="1">
              <a:spLocks noChangeArrowheads="1"/>
            </p:cNvSpPr>
            <p:nvPr/>
          </p:nvSpPr>
          <p:spPr bwMode="auto">
            <a:xfrm>
              <a:off x="690" y="12268"/>
              <a:ext cx="1717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8000"/>
                </a:lnSpc>
              </a:pPr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∞</a:t>
              </a:r>
              <a:endParaRPr lang="ru-RU" dirty="0"/>
            </a:p>
          </p:txBody>
        </p:sp>
        <p:grpSp>
          <p:nvGrpSpPr>
            <p:cNvPr id="608" name="Group 27"/>
            <p:cNvGrpSpPr>
              <a:grpSpLocks/>
            </p:cNvGrpSpPr>
            <p:nvPr/>
          </p:nvGrpSpPr>
          <p:grpSpPr bwMode="auto">
            <a:xfrm>
              <a:off x="2363" y="11806"/>
              <a:ext cx="5176" cy="407"/>
              <a:chOff x="3759" y="3613"/>
              <a:chExt cx="5176" cy="407"/>
            </a:xfrm>
          </p:grpSpPr>
          <p:sp>
            <p:nvSpPr>
              <p:cNvPr id="614" name="Text Box 28"/>
              <p:cNvSpPr txBox="1">
                <a:spLocks noChangeArrowheads="1"/>
              </p:cNvSpPr>
              <p:nvPr/>
            </p:nvSpPr>
            <p:spPr bwMode="auto">
              <a:xfrm>
                <a:off x="8275" y="3616"/>
                <a:ext cx="66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 dirty="0">
                    <a:solidFill>
                      <a:srgbClr val="008000"/>
                    </a:solidFill>
                    <a:latin typeface="Times New Roman" pitchFamily="18" charset="0"/>
                  </a:rPr>
                  <a:t>10</a:t>
                </a:r>
                <a:r>
                  <a:rPr lang="ru-RU" sz="1200" b="1" baseline="30000" dirty="0">
                    <a:solidFill>
                      <a:srgbClr val="008000"/>
                    </a:solidFill>
                    <a:latin typeface="Times New Roman" pitchFamily="18" charset="0"/>
                  </a:rPr>
                  <a:t>4</a:t>
                </a:r>
                <a:endParaRPr lang="ru-RU" dirty="0"/>
              </a:p>
            </p:txBody>
          </p:sp>
          <p:sp>
            <p:nvSpPr>
              <p:cNvPr id="615" name="Text Box 29"/>
              <p:cNvSpPr txBox="1">
                <a:spLocks noChangeArrowheads="1"/>
              </p:cNvSpPr>
              <p:nvPr/>
            </p:nvSpPr>
            <p:spPr bwMode="auto">
              <a:xfrm>
                <a:off x="7154" y="3613"/>
                <a:ext cx="66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 dirty="0">
                    <a:solidFill>
                      <a:srgbClr val="008000"/>
                    </a:solidFill>
                    <a:latin typeface="Times New Roman" pitchFamily="18" charset="0"/>
                  </a:rPr>
                  <a:t>10</a:t>
                </a:r>
                <a:r>
                  <a:rPr lang="ru-RU" sz="1200" b="1" baseline="30000" dirty="0">
                    <a:solidFill>
                      <a:srgbClr val="008000"/>
                    </a:solidFill>
                    <a:latin typeface="Times New Roman" pitchFamily="18" charset="0"/>
                  </a:rPr>
                  <a:t>3</a:t>
                </a:r>
                <a:endParaRPr lang="ru-RU" dirty="0"/>
              </a:p>
            </p:txBody>
          </p:sp>
          <p:sp>
            <p:nvSpPr>
              <p:cNvPr id="616" name="Text Box 30"/>
              <p:cNvSpPr txBox="1">
                <a:spLocks noChangeArrowheads="1"/>
              </p:cNvSpPr>
              <p:nvPr/>
            </p:nvSpPr>
            <p:spPr bwMode="auto">
              <a:xfrm>
                <a:off x="6028" y="3619"/>
                <a:ext cx="66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 dirty="0">
                    <a:solidFill>
                      <a:srgbClr val="008000"/>
                    </a:solidFill>
                    <a:latin typeface="Times New Roman" pitchFamily="18" charset="0"/>
                  </a:rPr>
                  <a:t>10</a:t>
                </a:r>
                <a:r>
                  <a:rPr lang="ru-RU" sz="1200" b="1" baseline="30000" dirty="0">
                    <a:solidFill>
                      <a:srgbClr val="008000"/>
                    </a:solidFill>
                    <a:latin typeface="Times New Roman" pitchFamily="18" charset="0"/>
                  </a:rPr>
                  <a:t>2</a:t>
                </a:r>
                <a:endParaRPr lang="ru-RU" dirty="0"/>
              </a:p>
            </p:txBody>
          </p:sp>
          <p:sp>
            <p:nvSpPr>
              <p:cNvPr id="617" name="Text Box 31"/>
              <p:cNvSpPr txBox="1">
                <a:spLocks noChangeArrowheads="1"/>
              </p:cNvSpPr>
              <p:nvPr/>
            </p:nvSpPr>
            <p:spPr bwMode="auto">
              <a:xfrm>
                <a:off x="4902" y="3618"/>
                <a:ext cx="66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 dirty="0">
                    <a:solidFill>
                      <a:srgbClr val="008000"/>
                    </a:solidFill>
                    <a:latin typeface="Times New Roman" pitchFamily="18" charset="0"/>
                  </a:rPr>
                  <a:t>10</a:t>
                </a:r>
                <a:endParaRPr lang="ru-RU" dirty="0"/>
              </a:p>
            </p:txBody>
          </p:sp>
          <p:sp>
            <p:nvSpPr>
              <p:cNvPr id="618" name="Text Box 32"/>
              <p:cNvSpPr txBox="1">
                <a:spLocks noChangeArrowheads="1"/>
              </p:cNvSpPr>
              <p:nvPr/>
            </p:nvSpPr>
            <p:spPr bwMode="auto">
              <a:xfrm>
                <a:off x="3759" y="3630"/>
                <a:ext cx="660" cy="3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200" b="1" dirty="0">
                    <a:solidFill>
                      <a:srgbClr val="008000"/>
                    </a:solidFill>
                    <a:latin typeface="Times New Roman" pitchFamily="18" charset="0"/>
                  </a:rPr>
                  <a:t>1</a:t>
                </a:r>
                <a:endParaRPr lang="ru-RU" dirty="0"/>
              </a:p>
            </p:txBody>
          </p:sp>
        </p:grpSp>
        <p:sp>
          <p:nvSpPr>
            <p:cNvPr id="609" name="Text Box 33"/>
            <p:cNvSpPr txBox="1">
              <a:spLocks noChangeArrowheads="1"/>
            </p:cNvSpPr>
            <p:nvPr/>
          </p:nvSpPr>
          <p:spPr bwMode="auto">
            <a:xfrm>
              <a:off x="5397" y="12232"/>
              <a:ext cx="1253" cy="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solidFill>
                    <a:srgbClr val="0000FF"/>
                  </a:solidFill>
                  <a:latin typeface="Times New Roman" pitchFamily="18" charset="0"/>
                </a:rPr>
                <a:t>      </a:t>
              </a:r>
              <a:r>
                <a:rPr lang="ru-RU" sz="1200" b="1" dirty="0">
                  <a:solidFill>
                    <a:srgbClr val="0000FF"/>
                  </a:solidFill>
                  <a:latin typeface="Times New Roman" pitchFamily="18" charset="0"/>
                </a:rPr>
                <a:t>0,1</a:t>
              </a:r>
            </a:p>
            <a:p>
              <a:endParaRPr lang="ru-RU" sz="800" b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r>
                <a:rPr lang="ru-RU" sz="1600" b="1" dirty="0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r>
                <a:rPr lang="ru-RU" sz="1600" b="1" dirty="0">
                  <a:solidFill>
                    <a:srgbClr val="CC0000"/>
                  </a:solidFill>
                  <a:latin typeface="Times New Roman" pitchFamily="18" charset="0"/>
                </a:rPr>
                <a:t>~ 4·10</a:t>
              </a:r>
              <a:r>
                <a:rPr lang="ru-RU" sz="16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6</a:t>
              </a:r>
            </a:p>
            <a:p>
              <a:endParaRPr lang="ru-RU" dirty="0"/>
            </a:p>
          </p:txBody>
        </p:sp>
        <p:sp>
          <p:nvSpPr>
            <p:cNvPr id="610" name="Text Box 34"/>
            <p:cNvSpPr txBox="1">
              <a:spLocks noChangeArrowheads="1"/>
            </p:cNvSpPr>
            <p:nvPr/>
          </p:nvSpPr>
          <p:spPr bwMode="auto">
            <a:xfrm>
              <a:off x="4295" y="12231"/>
              <a:ext cx="1251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 dirty="0">
                  <a:solidFill>
                    <a:srgbClr val="0000FF"/>
                  </a:solidFill>
                  <a:latin typeface="Times New Roman" pitchFamily="18" charset="0"/>
                </a:rPr>
                <a:t>        1</a:t>
              </a:r>
            </a:p>
            <a:p>
              <a:r>
                <a:rPr lang="ru-RU" sz="800" b="1" dirty="0">
                  <a:solidFill>
                    <a:srgbClr val="0000FF"/>
                  </a:solidFill>
                  <a:latin typeface="Times New Roman" pitchFamily="18" charset="0"/>
                </a:rPr>
                <a:t>    </a:t>
              </a:r>
            </a:p>
            <a:p>
              <a:r>
                <a:rPr lang="ru-RU" sz="1600" b="1" dirty="0">
                  <a:solidFill>
                    <a:srgbClr val="CC0000"/>
                  </a:solidFill>
                  <a:latin typeface="Times New Roman" pitchFamily="18" charset="0"/>
                </a:rPr>
                <a:t>~2·10</a:t>
              </a:r>
              <a:r>
                <a:rPr lang="ru-RU" sz="1600" b="1" baseline="30000" dirty="0">
                  <a:solidFill>
                    <a:srgbClr val="CC0000"/>
                  </a:solidFill>
                  <a:latin typeface="Times New Roman" pitchFamily="18" charset="0"/>
                </a:rPr>
                <a:t>3</a:t>
              </a:r>
              <a:endParaRPr lang="ru-RU" dirty="0"/>
            </a:p>
          </p:txBody>
        </p:sp>
        <p:sp>
          <p:nvSpPr>
            <p:cNvPr id="611" name="Text Box 35"/>
            <p:cNvSpPr txBox="1">
              <a:spLocks noChangeArrowheads="1"/>
            </p:cNvSpPr>
            <p:nvPr/>
          </p:nvSpPr>
          <p:spPr bwMode="auto">
            <a:xfrm>
              <a:off x="3484" y="12230"/>
              <a:ext cx="772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 dirty="0">
                  <a:solidFill>
                    <a:srgbClr val="0000FF"/>
                  </a:solidFill>
                  <a:latin typeface="Times New Roman" pitchFamily="18" charset="0"/>
                </a:rPr>
                <a:t>10</a:t>
              </a:r>
            </a:p>
            <a:p>
              <a:endParaRPr lang="ru-RU" sz="800" b="1" dirty="0">
                <a:solidFill>
                  <a:srgbClr val="0000FF"/>
                </a:solidFill>
                <a:latin typeface="Times New Roman" pitchFamily="18" charset="0"/>
              </a:endParaRPr>
            </a:p>
            <a:p>
              <a:r>
                <a:rPr lang="ru-RU" sz="1600" b="1" dirty="0">
                  <a:solidFill>
                    <a:srgbClr val="CC0000"/>
                  </a:solidFill>
                  <a:latin typeface="Times New Roman" pitchFamily="18" charset="0"/>
                </a:rPr>
                <a:t> 1</a:t>
              </a:r>
              <a:endParaRPr lang="ru-RU" dirty="0"/>
            </a:p>
          </p:txBody>
        </p:sp>
        <p:sp>
          <p:nvSpPr>
            <p:cNvPr id="612" name="Text Box 36"/>
            <p:cNvSpPr txBox="1">
              <a:spLocks noChangeArrowheads="1"/>
            </p:cNvSpPr>
            <p:nvPr/>
          </p:nvSpPr>
          <p:spPr bwMode="auto">
            <a:xfrm>
              <a:off x="2253" y="12227"/>
              <a:ext cx="870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b="1" dirty="0">
                  <a:solidFill>
                    <a:srgbClr val="0000FF"/>
                  </a:solidFill>
                  <a:latin typeface="Times New Roman" pitchFamily="18" charset="0"/>
                </a:rPr>
                <a:t>100</a:t>
              </a:r>
              <a:endParaRPr lang="ru-RU" dirty="0"/>
            </a:p>
          </p:txBody>
        </p:sp>
        <p:sp>
          <p:nvSpPr>
            <p:cNvPr id="613" name="Text Box 37"/>
            <p:cNvSpPr txBox="1">
              <a:spLocks noChangeArrowheads="1"/>
            </p:cNvSpPr>
            <p:nvPr/>
          </p:nvSpPr>
          <p:spPr bwMode="auto">
            <a:xfrm>
              <a:off x="8221" y="12213"/>
              <a:ext cx="1381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8000"/>
                </a:lnSpc>
              </a:pPr>
              <a:r>
                <a:rPr lang="ru-RU" sz="1400" b="1" dirty="0">
                  <a:solidFill>
                    <a:srgbClr val="0000FF"/>
                  </a:solidFill>
                  <a:latin typeface="Times New Roman" pitchFamily="18" charset="0"/>
                </a:rPr>
                <a:t>    δ</a:t>
              </a:r>
              <a:r>
                <a:rPr lang="ru-RU" sz="1400" dirty="0">
                  <a:solidFill>
                    <a:srgbClr val="0000FF"/>
                  </a:solidFill>
                  <a:latin typeface="Times New Roman" pitchFamily="18" charset="0"/>
                </a:rPr>
                <a:t> [%]</a:t>
              </a:r>
            </a:p>
            <a:p>
              <a:pPr>
                <a:lnSpc>
                  <a:spcPct val="112000"/>
                </a:lnSpc>
              </a:pPr>
              <a:r>
                <a:rPr lang="ru-RU" sz="1600" b="1" dirty="0">
                  <a:solidFill>
                    <a:srgbClr val="CC0000"/>
                  </a:solidFill>
                  <a:latin typeface="Times New Roman" pitchFamily="18" charset="0"/>
                </a:rPr>
                <a:t>Цена</a:t>
              </a:r>
              <a:endParaRPr lang="ru-RU" dirty="0"/>
            </a:p>
          </p:txBody>
        </p:sp>
      </p:grpSp>
      <p:sp>
        <p:nvSpPr>
          <p:cNvPr id="637" name="Rectangle 3"/>
          <p:cNvSpPr txBox="1">
            <a:spLocks noChangeArrowheads="1"/>
          </p:cNvSpPr>
          <p:nvPr/>
        </p:nvSpPr>
        <p:spPr>
          <a:xfrm>
            <a:off x="24125362" y="11403707"/>
            <a:ext cx="2771800" cy="2736032"/>
          </a:xfrm>
          <a:prstGeom prst="rect">
            <a:avLst/>
          </a:prstGeom>
        </p:spPr>
        <p:txBody>
          <a:bodyPr/>
          <a:lstStyle/>
          <a:p>
            <a:pPr marL="1336675" marR="0" lvl="0" indent="-1336675" algn="l" defTabSz="356552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639" name="TextBox 638"/>
          <p:cNvSpPr txBox="1"/>
          <p:nvPr/>
        </p:nvSpPr>
        <p:spPr>
          <a:xfrm>
            <a:off x="34682794" y="23992109"/>
            <a:ext cx="297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Методы моделирования: </a:t>
            </a:r>
            <a:r>
              <a:rPr lang="ru-RU" sz="24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Экспертное моделирование; Игровые модели;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Гибридные нейросетевые модели</a:t>
            </a:r>
            <a:endParaRPr lang="ru-RU" sz="2400" dirty="0"/>
          </a:p>
        </p:txBody>
      </p:sp>
      <p:pic>
        <p:nvPicPr>
          <p:cNvPr id="640" name="Picture 5"/>
          <p:cNvPicPr>
            <a:picLocks noChangeAspect="1" noChangeArrowheads="1"/>
          </p:cNvPicPr>
          <p:nvPr/>
        </p:nvPicPr>
        <p:blipFill>
          <a:blip r:embed="rId15" cstate="print"/>
          <a:srcRect l="9903" t="10490" r="9065" b="4240"/>
          <a:stretch>
            <a:fillRect/>
          </a:stretch>
        </p:blipFill>
        <p:spPr bwMode="auto">
          <a:xfrm>
            <a:off x="23299986" y="10242154"/>
            <a:ext cx="12176057" cy="853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33485106" y="9894743"/>
            <a:ext cx="3916373" cy="3914775"/>
            <a:chOff x="4313" y="1321"/>
            <a:chExt cx="6294" cy="6236"/>
          </a:xfrm>
        </p:grpSpPr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4313" y="1321"/>
              <a:ext cx="6294" cy="6236"/>
              <a:chOff x="1635" y="1486"/>
              <a:chExt cx="6294" cy="6236"/>
            </a:xfrm>
          </p:grpSpPr>
          <p:grpSp>
            <p:nvGrpSpPr>
              <p:cNvPr id="60" name="Group 7"/>
              <p:cNvGrpSpPr>
                <a:grpSpLocks/>
              </p:cNvGrpSpPr>
              <p:nvPr/>
            </p:nvGrpSpPr>
            <p:grpSpPr bwMode="auto">
              <a:xfrm>
                <a:off x="2216" y="2123"/>
                <a:ext cx="5120" cy="5580"/>
                <a:chOff x="2783" y="1790"/>
                <a:chExt cx="5120" cy="5580"/>
              </a:xfrm>
            </p:grpSpPr>
            <p:grpSp>
              <p:nvGrpSpPr>
                <p:cNvPr id="379" name="Group 8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397" name="AutoShape 9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398" name="AutoShape 10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80" name="Group 11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38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1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2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4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5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81" name="Group 20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38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3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4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5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6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7" name="Line 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8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1" name="Group 28"/>
              <p:cNvGrpSpPr>
                <a:grpSpLocks/>
              </p:cNvGrpSpPr>
              <p:nvPr/>
            </p:nvGrpSpPr>
            <p:grpSpPr bwMode="auto">
              <a:xfrm rot="8063325">
                <a:off x="2016" y="1558"/>
                <a:ext cx="5120" cy="5580"/>
                <a:chOff x="2783" y="1790"/>
                <a:chExt cx="5120" cy="5580"/>
              </a:xfrm>
            </p:grpSpPr>
            <p:grpSp>
              <p:nvGrpSpPr>
                <p:cNvPr id="359" name="Group 29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377" name="AutoShape 30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378" name="AutoShape 31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60" name="Group 32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36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1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2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3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4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5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76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61" name="Group 41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362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3" name="Line 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4" name="Line 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5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6" name="Line 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7" name="Line 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8" name="Line 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0080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2" name="Group 49"/>
              <p:cNvGrpSpPr>
                <a:grpSpLocks/>
              </p:cNvGrpSpPr>
              <p:nvPr/>
            </p:nvGrpSpPr>
            <p:grpSpPr bwMode="auto">
              <a:xfrm rot="6713120">
                <a:off x="1942" y="1628"/>
                <a:ext cx="5120" cy="5704"/>
                <a:chOff x="2783" y="1790"/>
                <a:chExt cx="5120" cy="5580"/>
              </a:xfrm>
            </p:grpSpPr>
            <p:grpSp>
              <p:nvGrpSpPr>
                <p:cNvPr id="339" name="Group 50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357" name="AutoShape 51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  <p:sp>
                <p:nvSpPr>
                  <p:cNvPr id="358" name="AutoShape 52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40" name="Group 53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349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0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1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2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3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4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5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6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41" name="Group 62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34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3" name="Line 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4" name="Line 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5" name="Line 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6" name="Line 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7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8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00FF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3" name="Group 70"/>
              <p:cNvGrpSpPr>
                <a:grpSpLocks/>
              </p:cNvGrpSpPr>
              <p:nvPr/>
            </p:nvGrpSpPr>
            <p:grpSpPr bwMode="auto">
              <a:xfrm rot="9440403">
                <a:off x="2127" y="1508"/>
                <a:ext cx="5120" cy="5704"/>
                <a:chOff x="2783" y="1790"/>
                <a:chExt cx="5120" cy="5580"/>
              </a:xfrm>
            </p:grpSpPr>
            <p:grpSp>
              <p:nvGrpSpPr>
                <p:cNvPr id="319" name="Group 71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337" name="AutoShape 72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338" name="AutoShape 73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66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20" name="Group 74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32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1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2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3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4" name="Line 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5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6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21" name="Group 83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322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3" name="Line 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4" name="Line 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5" name="Line 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6" name="Line 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7" name="Line 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8" name="Line 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4" name="Group 91"/>
              <p:cNvGrpSpPr>
                <a:grpSpLocks/>
              </p:cNvGrpSpPr>
              <p:nvPr/>
            </p:nvGrpSpPr>
            <p:grpSpPr bwMode="auto">
              <a:xfrm rot="10800000">
                <a:off x="2247" y="1486"/>
                <a:ext cx="5120" cy="5704"/>
                <a:chOff x="2783" y="1790"/>
                <a:chExt cx="5120" cy="5580"/>
              </a:xfrm>
            </p:grpSpPr>
            <p:grpSp>
              <p:nvGrpSpPr>
                <p:cNvPr id="299" name="Group 92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317" name="AutoShape 93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92C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318" name="AutoShape 94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92C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00" name="Group 95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309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0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1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2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3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4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5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6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01" name="Group 104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302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3" name="Line 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4" name="Line 1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5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6" name="Line 1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7" name="Line 1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8" name="Line 1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0092C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5" name="Group 112"/>
              <p:cNvGrpSpPr>
                <a:grpSpLocks/>
              </p:cNvGrpSpPr>
              <p:nvPr/>
            </p:nvGrpSpPr>
            <p:grpSpPr bwMode="auto">
              <a:xfrm rot="-9446132">
                <a:off x="2357" y="1506"/>
                <a:ext cx="5120" cy="5704"/>
                <a:chOff x="2783" y="1790"/>
                <a:chExt cx="5120" cy="5580"/>
              </a:xfrm>
            </p:grpSpPr>
            <p:grpSp>
              <p:nvGrpSpPr>
                <p:cNvPr id="279" name="Group 113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297" name="AutoShape 114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7797B1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298" name="AutoShape 115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7797B1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80" name="Group 116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289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0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1" name="Line 1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2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3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4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5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6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81" name="Group 125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282" name="Line 1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3" name="Line 1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4" name="Line 1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5" name="Line 1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6" name="Line 1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7" name="Line 1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88" name="Line 1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7797B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6" name="Group 133"/>
              <p:cNvGrpSpPr>
                <a:grpSpLocks/>
              </p:cNvGrpSpPr>
              <p:nvPr/>
            </p:nvGrpSpPr>
            <p:grpSpPr bwMode="auto">
              <a:xfrm rot="-8062605">
                <a:off x="2417" y="1556"/>
                <a:ext cx="5120" cy="5704"/>
                <a:chOff x="2783" y="1790"/>
                <a:chExt cx="5120" cy="5580"/>
              </a:xfrm>
            </p:grpSpPr>
            <p:grpSp>
              <p:nvGrpSpPr>
                <p:cNvPr id="259" name="Group 134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277" name="AutoShape 135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2031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8" name="AutoShape 136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2031FF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60" name="Group 137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269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0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1" name="Line 1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2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3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4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5" name="Line 1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76" name="Lin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61" name="Group 146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262" name="Lin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3" name="Line 1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4" name="Line 1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5" name="Line 1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6" name="Line 1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7" name="Line 1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8" name="Line 1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2031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7" name="Group 154"/>
              <p:cNvGrpSpPr>
                <a:grpSpLocks/>
              </p:cNvGrpSpPr>
              <p:nvPr/>
            </p:nvGrpSpPr>
            <p:grpSpPr bwMode="auto">
              <a:xfrm rot="9440403" flipH="1" flipV="1">
                <a:off x="2337" y="2018"/>
                <a:ext cx="5120" cy="5704"/>
                <a:chOff x="2783" y="1790"/>
                <a:chExt cx="5120" cy="5580"/>
              </a:xfrm>
            </p:grpSpPr>
            <p:grpSp>
              <p:nvGrpSpPr>
                <p:cNvPr id="239" name="Group 155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257" name="AutoShape 156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258" name="AutoShape 157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80808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40" name="Group 158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249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0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1" name="Line 1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2" name="Line 1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3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4" name="Line 1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5" name="Line 1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6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41" name="Group 167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242" name="Line 1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3" name="Line 1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4" name="Line 1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5" name="Line 1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6" name="Line 1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7" name="Line 1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48" name="Line 1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8" name="Group 175"/>
              <p:cNvGrpSpPr>
                <a:grpSpLocks/>
              </p:cNvGrpSpPr>
              <p:nvPr/>
            </p:nvGrpSpPr>
            <p:grpSpPr bwMode="auto">
              <a:xfrm rot="8063325" flipH="1" flipV="1">
                <a:off x="2426" y="2028"/>
                <a:ext cx="5120" cy="5580"/>
                <a:chOff x="2783" y="1790"/>
                <a:chExt cx="5120" cy="5580"/>
              </a:xfrm>
            </p:grpSpPr>
            <p:grpSp>
              <p:nvGrpSpPr>
                <p:cNvPr id="219" name="Group 176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237" name="AutoShape 177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9966F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238" name="AutoShape 178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9966FF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20" name="Group 179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229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0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1" name="Line 1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2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3" name="Line 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4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5" name="Line 1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6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21" name="Group 188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222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3" name="Line 1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4" name="Line 1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5" name="Line 1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6" name="Line 1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7" name="Line 1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28" name="Line 1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9966FF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69" name="Group 196"/>
              <p:cNvGrpSpPr>
                <a:grpSpLocks/>
              </p:cNvGrpSpPr>
              <p:nvPr/>
            </p:nvGrpSpPr>
            <p:grpSpPr bwMode="auto">
              <a:xfrm rot="4040403" flipH="1" flipV="1">
                <a:off x="2517" y="1668"/>
                <a:ext cx="5120" cy="5704"/>
                <a:chOff x="2783" y="1790"/>
                <a:chExt cx="5120" cy="5580"/>
              </a:xfrm>
            </p:grpSpPr>
            <p:grpSp>
              <p:nvGrpSpPr>
                <p:cNvPr id="199" name="Group 197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217" name="AutoShape 198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009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8" name="AutoShape 199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000099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0" name="Group 200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209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0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1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2" name="Line 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3" name="Line 2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4" name="Line 2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5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6" name="Line 2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1" name="Group 209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202" name="Line 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3" name="Line 2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4" name="Line 2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5" name="Line 2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6" name="Line 2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7" name="Line 2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08" name="Line 2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0" name="Group 217"/>
              <p:cNvGrpSpPr>
                <a:grpSpLocks/>
              </p:cNvGrpSpPr>
              <p:nvPr/>
            </p:nvGrpSpPr>
            <p:grpSpPr bwMode="auto">
              <a:xfrm rot="-6759597" flipH="1" flipV="1">
                <a:off x="1927" y="1868"/>
                <a:ext cx="5120" cy="5704"/>
                <a:chOff x="2783" y="1790"/>
                <a:chExt cx="5120" cy="5580"/>
              </a:xfrm>
            </p:grpSpPr>
            <p:grpSp>
              <p:nvGrpSpPr>
                <p:cNvPr id="179" name="Group 218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197" name="AutoShape 219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BFA801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  <p:sp>
                <p:nvSpPr>
                  <p:cNvPr id="198" name="AutoShape 220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BFA80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0" name="Group 221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189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0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1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2" name="Line 2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3" name="Line 2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4" name="Line 2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5" name="Line 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6" name="Line 2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1" name="Group 230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182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83" name="Line 2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84" name="Line 2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85" name="Line 2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86" name="Line 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87" name="Line 2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88" name="Line 2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BFA801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1" name="Group 238"/>
              <p:cNvGrpSpPr>
                <a:grpSpLocks/>
              </p:cNvGrpSpPr>
              <p:nvPr/>
            </p:nvGrpSpPr>
            <p:grpSpPr bwMode="auto">
              <a:xfrm rot="-5400000">
                <a:off x="2536" y="1790"/>
                <a:ext cx="5120" cy="5660"/>
                <a:chOff x="2783" y="1790"/>
                <a:chExt cx="5120" cy="5580"/>
              </a:xfrm>
            </p:grpSpPr>
            <p:grpSp>
              <p:nvGrpSpPr>
                <p:cNvPr id="159" name="Group 239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177" name="AutoShape 240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66006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8" name="AutoShape 241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660066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0" name="Group 242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169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0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1" name="Line 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2" name="Line 2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3" name="Line 2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4" name="Line 2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5" name="Line 2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6" name="Line 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1" name="Group 251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162" name="Line 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3" name="Line 2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4" name="Line 2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5" name="Line 2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6" name="Line 2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7" name="Line 2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68" name="Line 2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660066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2" name="Group 259"/>
              <p:cNvGrpSpPr>
                <a:grpSpLocks/>
              </p:cNvGrpSpPr>
              <p:nvPr/>
            </p:nvGrpSpPr>
            <p:grpSpPr bwMode="auto">
              <a:xfrm rot="5400000">
                <a:off x="1916" y="1760"/>
                <a:ext cx="5120" cy="5660"/>
                <a:chOff x="2783" y="1790"/>
                <a:chExt cx="5120" cy="5580"/>
              </a:xfrm>
            </p:grpSpPr>
            <p:grpSp>
              <p:nvGrpSpPr>
                <p:cNvPr id="139" name="Group 260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157" name="AutoShape 261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A2C25A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  <p:sp>
                <p:nvSpPr>
                  <p:cNvPr id="158" name="AutoShape 262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A2C25A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40" name="Group 263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149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0" name="Line 265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1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2" name="Line 2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3" name="Line 2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4" name="Line 2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5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56" name="Line 2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41" name="Group 272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142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3" name="Line 2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4" name="Line 2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5" name="Line 2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6" name="Line 2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7" name="Line 2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48" name="Line 2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A2C25A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3" name="Group 280"/>
              <p:cNvGrpSpPr>
                <a:grpSpLocks/>
              </p:cNvGrpSpPr>
              <p:nvPr/>
            </p:nvGrpSpPr>
            <p:grpSpPr bwMode="auto">
              <a:xfrm rot="-4086881">
                <a:off x="2482" y="1875"/>
                <a:ext cx="5120" cy="5704"/>
                <a:chOff x="2783" y="1790"/>
                <a:chExt cx="5120" cy="5580"/>
              </a:xfrm>
            </p:grpSpPr>
            <p:grpSp>
              <p:nvGrpSpPr>
                <p:cNvPr id="118" name="Group 281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137" name="AutoShape 282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CC0099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8" name="AutoShape 283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CC0099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19" name="Group 284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129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0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1" name="Line 2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2" name="Line 2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3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4" name="Line 2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5" name="Line 2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6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20" name="Group 293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121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3" name="Line 2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4" name="Line 2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5" name="Line 2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6" name="Line 2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7" name="Line 2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8" name="Line 3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CC0099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4" name="Group 301"/>
              <p:cNvGrpSpPr>
                <a:grpSpLocks/>
              </p:cNvGrpSpPr>
              <p:nvPr/>
            </p:nvGrpSpPr>
            <p:grpSpPr bwMode="auto">
              <a:xfrm rot="-8136675" flipH="1" flipV="1">
                <a:off x="1996" y="2028"/>
                <a:ext cx="5120" cy="5580"/>
                <a:chOff x="2783" y="1790"/>
                <a:chExt cx="5120" cy="5580"/>
              </a:xfrm>
            </p:grpSpPr>
            <p:grpSp>
              <p:nvGrpSpPr>
                <p:cNvPr id="98" name="Group 302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116" name="AutoShape 303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DE8400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ru-RU" dirty="0"/>
                  </a:p>
                </p:txBody>
              </p:sp>
              <p:sp>
                <p:nvSpPr>
                  <p:cNvPr id="117" name="AutoShape 304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DE84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9" name="Group 305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108" name="Line 306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9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0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1" name="Line 3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4" y="2484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2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3" name="Line 3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4" name="Line 3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15" name="Line 3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00" name="Group 314"/>
                <p:cNvGrpSpPr>
                  <a:grpSpLocks/>
                </p:cNvGrpSpPr>
                <p:nvPr/>
              </p:nvGrpSpPr>
              <p:grpSpPr bwMode="auto">
                <a:xfrm>
                  <a:off x="2783" y="1790"/>
                  <a:ext cx="2430" cy="4660"/>
                  <a:chOff x="2783" y="1790"/>
                  <a:chExt cx="2430" cy="4660"/>
                </a:xfrm>
              </p:grpSpPr>
              <p:sp>
                <p:nvSpPr>
                  <p:cNvPr id="101" name="Line 3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73" y="179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2" name="Line 3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3" name="Line 3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4" name="Line 3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5" name="Line 3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6" name="Line 3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7" name="Line 3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DE84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5" name="Group 322"/>
              <p:cNvGrpSpPr>
                <a:grpSpLocks/>
              </p:cNvGrpSpPr>
              <p:nvPr/>
            </p:nvGrpSpPr>
            <p:grpSpPr bwMode="auto">
              <a:xfrm rot="1364947">
                <a:off x="2073" y="2176"/>
                <a:ext cx="5120" cy="5540"/>
                <a:chOff x="2783" y="1950"/>
                <a:chExt cx="5120" cy="5420"/>
              </a:xfrm>
            </p:grpSpPr>
            <p:grpSp>
              <p:nvGrpSpPr>
                <p:cNvPr id="76" name="Group 323"/>
                <p:cNvGrpSpPr>
                  <a:grpSpLocks/>
                </p:cNvGrpSpPr>
                <p:nvPr/>
              </p:nvGrpSpPr>
              <p:grpSpPr bwMode="auto">
                <a:xfrm rot="6943318">
                  <a:off x="3820" y="6850"/>
                  <a:ext cx="680" cy="360"/>
                  <a:chOff x="2410" y="7440"/>
                  <a:chExt cx="680" cy="360"/>
                </a:xfrm>
              </p:grpSpPr>
              <p:sp>
                <p:nvSpPr>
                  <p:cNvPr id="96" name="AutoShape 324"/>
                  <p:cNvSpPr>
                    <a:spLocks noChangeArrowheads="1"/>
                  </p:cNvSpPr>
                  <p:nvPr/>
                </p:nvSpPr>
                <p:spPr bwMode="auto">
                  <a:xfrm rot="-1224593">
                    <a:off x="2440" y="744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CA3C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ru-RU" dirty="0"/>
                  </a:p>
                </p:txBody>
              </p:sp>
              <p:sp>
                <p:nvSpPr>
                  <p:cNvPr id="97" name="AutoShape 325"/>
                  <p:cNvSpPr>
                    <a:spLocks noChangeArrowheads="1"/>
                  </p:cNvSpPr>
                  <p:nvPr/>
                </p:nvSpPr>
                <p:spPr bwMode="auto">
                  <a:xfrm rot="-9864432">
                    <a:off x="2410" y="7710"/>
                    <a:ext cx="650" cy="90"/>
                  </a:xfrm>
                  <a:prstGeom prst="rightArrow">
                    <a:avLst>
                      <a:gd name="adj1" fmla="val 50000"/>
                      <a:gd name="adj2" fmla="val 180556"/>
                    </a:avLst>
                  </a:prstGeom>
                  <a:noFill/>
                  <a:ln w="9525">
                    <a:solidFill>
                      <a:srgbClr val="CA3C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7" name="Group 326"/>
                <p:cNvGrpSpPr>
                  <a:grpSpLocks/>
                </p:cNvGrpSpPr>
                <p:nvPr/>
              </p:nvGrpSpPr>
              <p:grpSpPr bwMode="auto">
                <a:xfrm>
                  <a:off x="4463" y="2100"/>
                  <a:ext cx="3440" cy="4730"/>
                  <a:chOff x="4463" y="2100"/>
                  <a:chExt cx="3440" cy="4730"/>
                </a:xfrm>
              </p:grpSpPr>
              <p:sp>
                <p:nvSpPr>
                  <p:cNvPr id="86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4543" y="6520"/>
                    <a:ext cx="1580" cy="14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7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4483" y="6500"/>
                    <a:ext cx="700" cy="33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8" name="Line 3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33" y="6180"/>
                    <a:ext cx="2510" cy="31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9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2640"/>
                    <a:ext cx="2730" cy="382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0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2100"/>
                    <a:ext cx="2000" cy="435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1" name="Line 3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3510"/>
                    <a:ext cx="3300" cy="295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2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4450"/>
                    <a:ext cx="3420" cy="200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5" name="Line 3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3" y="5440"/>
                    <a:ext cx="3210" cy="104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8" name="Group 335"/>
                <p:cNvGrpSpPr>
                  <a:grpSpLocks/>
                </p:cNvGrpSpPr>
                <p:nvPr/>
              </p:nvGrpSpPr>
              <p:grpSpPr bwMode="auto">
                <a:xfrm>
                  <a:off x="2783" y="1950"/>
                  <a:ext cx="2499" cy="4660"/>
                  <a:chOff x="2783" y="1950"/>
                  <a:chExt cx="2499" cy="4660"/>
                </a:xfrm>
              </p:grpSpPr>
              <p:sp>
                <p:nvSpPr>
                  <p:cNvPr id="79" name="Line 3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2" y="1950"/>
                    <a:ext cx="940" cy="466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0" name="Line 3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73" y="2030"/>
                    <a:ext cx="20" cy="438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1" name="Line 3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33" y="2580"/>
                    <a:ext cx="850" cy="386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2" name="Line 3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33" y="3380"/>
                    <a:ext cx="1350" cy="305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3" name="Line 3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783" y="4410"/>
                    <a:ext cx="1490" cy="201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4" name="Line 3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103" y="5330"/>
                    <a:ext cx="1200" cy="111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5" name="Line 3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3" y="6160"/>
                    <a:ext cx="730" cy="260"/>
                  </a:xfrm>
                  <a:prstGeom prst="line">
                    <a:avLst/>
                  </a:prstGeom>
                  <a:noFill/>
                  <a:ln w="9525">
                    <a:solidFill>
                      <a:srgbClr val="CA3C00"/>
                    </a:solidFill>
                    <a:round/>
                    <a:headEnd/>
                    <a:tailEnd type="stealth" w="sm" len="lg"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43" name="Group 343"/>
            <p:cNvGrpSpPr>
              <a:grpSpLocks/>
            </p:cNvGrpSpPr>
            <p:nvPr/>
          </p:nvGrpSpPr>
          <p:grpSpPr bwMode="auto">
            <a:xfrm>
              <a:off x="4702" y="1729"/>
              <a:ext cx="5541" cy="5435"/>
              <a:chOff x="2591" y="1561"/>
              <a:chExt cx="5541" cy="5435"/>
            </a:xfrm>
          </p:grpSpPr>
          <p:sp>
            <p:nvSpPr>
              <p:cNvPr id="44" name="AutoShape 344"/>
              <p:cNvSpPr>
                <a:spLocks noChangeArrowheads="1"/>
              </p:cNvSpPr>
              <p:nvPr/>
            </p:nvSpPr>
            <p:spPr bwMode="auto">
              <a:xfrm>
                <a:off x="3332" y="2264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CCFFCC"/>
                  </a:gs>
                  <a:gs pos="100000">
                    <a:srgbClr val="5E765E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" name="AutoShape 345"/>
              <p:cNvSpPr>
                <a:spLocks noChangeArrowheads="1"/>
              </p:cNvSpPr>
              <p:nvPr/>
            </p:nvSpPr>
            <p:spPr bwMode="auto">
              <a:xfrm rot="1402964">
                <a:off x="4171" y="6407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" name="AutoShape 346"/>
              <p:cNvSpPr>
                <a:spLocks noChangeArrowheads="1"/>
              </p:cNvSpPr>
              <p:nvPr/>
            </p:nvSpPr>
            <p:spPr bwMode="auto">
              <a:xfrm>
                <a:off x="6990" y="5886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" name="AutoShape 347"/>
              <p:cNvSpPr>
                <a:spLocks noChangeArrowheads="1"/>
              </p:cNvSpPr>
              <p:nvPr/>
            </p:nvSpPr>
            <p:spPr bwMode="auto">
              <a:xfrm rot="1402964">
                <a:off x="2790" y="5016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FFE3B9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8" name="AutoShape 348"/>
              <p:cNvSpPr>
                <a:spLocks noChangeArrowheads="1"/>
              </p:cNvSpPr>
              <p:nvPr/>
            </p:nvSpPr>
            <p:spPr bwMode="auto">
              <a:xfrm>
                <a:off x="2591" y="4090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" name="AutoShape 349"/>
              <p:cNvSpPr>
                <a:spLocks noChangeArrowheads="1"/>
              </p:cNvSpPr>
              <p:nvPr/>
            </p:nvSpPr>
            <p:spPr bwMode="auto">
              <a:xfrm rot="1402964">
                <a:off x="4209" y="1709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99CC00"/>
                  </a:gs>
                  <a:gs pos="100000">
                    <a:srgbClr val="475E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0" name="AutoShape 350"/>
              <p:cNvSpPr>
                <a:spLocks noChangeArrowheads="1"/>
              </p:cNvSpPr>
              <p:nvPr/>
            </p:nvSpPr>
            <p:spPr bwMode="auto">
              <a:xfrm rot="1402964">
                <a:off x="2792" y="3050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81814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" name="AutoShape 351"/>
              <p:cNvSpPr>
                <a:spLocks noChangeArrowheads="1"/>
              </p:cNvSpPr>
              <p:nvPr/>
            </p:nvSpPr>
            <p:spPr bwMode="auto">
              <a:xfrm rot="1402964">
                <a:off x="6180" y="1760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185E5E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" name="AutoShape 352"/>
              <p:cNvSpPr>
                <a:spLocks noChangeArrowheads="1"/>
              </p:cNvSpPr>
              <p:nvPr/>
            </p:nvSpPr>
            <p:spPr bwMode="auto">
              <a:xfrm rot="1402964">
                <a:off x="7547" y="3159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3366FF"/>
                  </a:gs>
                  <a:gs pos="100000">
                    <a:srgbClr val="182F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" name="AutoShape 353"/>
              <p:cNvSpPr>
                <a:spLocks noChangeArrowheads="1"/>
              </p:cNvSpPr>
              <p:nvPr/>
            </p:nvSpPr>
            <p:spPr bwMode="auto">
              <a:xfrm rot="1402964">
                <a:off x="5177" y="6634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" name="AutoShape 354"/>
              <p:cNvSpPr>
                <a:spLocks noChangeArrowheads="1"/>
              </p:cNvSpPr>
              <p:nvPr/>
            </p:nvSpPr>
            <p:spPr bwMode="auto">
              <a:xfrm rot="1402964">
                <a:off x="7528" y="5105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800080"/>
                  </a:gs>
                  <a:gs pos="100000">
                    <a:srgbClr val="3B003B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5" name="AutoShape 355"/>
              <p:cNvSpPr>
                <a:spLocks noChangeArrowheads="1"/>
              </p:cNvSpPr>
              <p:nvPr/>
            </p:nvSpPr>
            <p:spPr bwMode="auto">
              <a:xfrm>
                <a:off x="3322" y="5826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62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6" name="AutoShape 356"/>
              <p:cNvSpPr>
                <a:spLocks noChangeArrowheads="1"/>
              </p:cNvSpPr>
              <p:nvPr/>
            </p:nvSpPr>
            <p:spPr bwMode="auto">
              <a:xfrm>
                <a:off x="5192" y="1561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339966"/>
                  </a:gs>
                  <a:gs pos="100000">
                    <a:srgbClr val="18472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" name="AutoShape 357"/>
              <p:cNvSpPr>
                <a:spLocks noChangeArrowheads="1"/>
              </p:cNvSpPr>
              <p:nvPr/>
            </p:nvSpPr>
            <p:spPr bwMode="auto">
              <a:xfrm>
                <a:off x="6999" y="2304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99CCFF"/>
                  </a:gs>
                  <a:gs pos="100000">
                    <a:srgbClr val="475E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" name="AutoShape 358"/>
              <p:cNvSpPr>
                <a:spLocks noChangeArrowheads="1"/>
              </p:cNvSpPr>
              <p:nvPr/>
            </p:nvSpPr>
            <p:spPr bwMode="auto">
              <a:xfrm>
                <a:off x="6090" y="6431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rgbClr val="5E47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C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" name="AutoShape 359"/>
              <p:cNvSpPr>
                <a:spLocks noChangeArrowheads="1"/>
              </p:cNvSpPr>
              <p:nvPr/>
            </p:nvSpPr>
            <p:spPr bwMode="auto">
              <a:xfrm>
                <a:off x="7757" y="4096"/>
                <a:ext cx="375" cy="362"/>
              </a:xfrm>
              <a:prstGeom prst="flowChartConnector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pSp>
        <p:nvGrpSpPr>
          <p:cNvPr id="404" name="Group 2"/>
          <p:cNvGrpSpPr>
            <a:grpSpLocks/>
          </p:cNvGrpSpPr>
          <p:nvPr/>
        </p:nvGrpSpPr>
        <p:grpSpPr bwMode="auto">
          <a:xfrm rot="21427897">
            <a:off x="34966329" y="16454550"/>
            <a:ext cx="1585912" cy="1491455"/>
            <a:chOff x="2829" y="4022"/>
            <a:chExt cx="3974" cy="3447"/>
          </a:xfrm>
        </p:grpSpPr>
        <p:grpSp>
          <p:nvGrpSpPr>
            <p:cNvPr id="405" name="Group 3"/>
            <p:cNvGrpSpPr>
              <a:grpSpLocks/>
            </p:cNvGrpSpPr>
            <p:nvPr/>
          </p:nvGrpSpPr>
          <p:grpSpPr bwMode="auto">
            <a:xfrm>
              <a:off x="2829" y="4471"/>
              <a:ext cx="3285" cy="2899"/>
              <a:chOff x="2829" y="4471"/>
              <a:chExt cx="3285" cy="2899"/>
            </a:xfrm>
          </p:grpSpPr>
          <p:grpSp>
            <p:nvGrpSpPr>
              <p:cNvPr id="440" name="Group 4"/>
              <p:cNvGrpSpPr>
                <a:grpSpLocks/>
              </p:cNvGrpSpPr>
              <p:nvPr/>
            </p:nvGrpSpPr>
            <p:grpSpPr bwMode="auto">
              <a:xfrm>
                <a:off x="2829" y="4471"/>
                <a:ext cx="2617" cy="2899"/>
                <a:chOff x="2829" y="4470"/>
                <a:chExt cx="2654" cy="2900"/>
              </a:xfrm>
            </p:grpSpPr>
            <p:sp>
              <p:nvSpPr>
                <p:cNvPr id="455" name="AutoShape 5"/>
                <p:cNvSpPr>
                  <a:spLocks noChangeArrowheads="1"/>
                </p:cNvSpPr>
                <p:nvPr/>
              </p:nvSpPr>
              <p:spPr bwMode="auto">
                <a:xfrm rot="1097454">
                  <a:off x="2829" y="5922"/>
                  <a:ext cx="94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1 w 21600"/>
                    <a:gd name="T19" fmla="*/ 3170 h 21600"/>
                    <a:gd name="T20" fmla="*/ 18429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AC58A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56" name="AutoShape 6"/>
                <p:cNvSpPr>
                  <a:spLocks noChangeArrowheads="1"/>
                </p:cNvSpPr>
                <p:nvPr/>
              </p:nvSpPr>
              <p:spPr bwMode="auto">
                <a:xfrm rot="-5414603">
                  <a:off x="4806" y="6753"/>
                  <a:ext cx="94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1 w 21600"/>
                    <a:gd name="T19" fmla="*/ 3170 h 21600"/>
                    <a:gd name="T20" fmla="*/ 18429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1E3EA"/>
                    </a:gs>
                    <a:gs pos="100000">
                      <a:srgbClr val="993366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rgbClr val="9933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57" name="Group 7"/>
                <p:cNvGrpSpPr>
                  <a:grpSpLocks/>
                </p:cNvGrpSpPr>
                <p:nvPr/>
              </p:nvGrpSpPr>
              <p:grpSpPr bwMode="auto">
                <a:xfrm>
                  <a:off x="4340" y="4470"/>
                  <a:ext cx="1143" cy="540"/>
                  <a:chOff x="4340" y="4470"/>
                  <a:chExt cx="1143" cy="540"/>
                </a:xfrm>
              </p:grpSpPr>
              <p:sp>
                <p:nvSpPr>
                  <p:cNvPr id="458" name="AutoShape 8"/>
                  <p:cNvSpPr>
                    <a:spLocks noChangeArrowheads="1"/>
                  </p:cNvSpPr>
                  <p:nvPr/>
                </p:nvSpPr>
                <p:spPr bwMode="auto">
                  <a:xfrm rot="8220142">
                    <a:off x="4543" y="4579"/>
                    <a:ext cx="940" cy="29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71 w 21600"/>
                      <a:gd name="T19" fmla="*/ 3170 h 21600"/>
                      <a:gd name="T20" fmla="*/ 18429 w 21600"/>
                      <a:gd name="T21" fmla="*/ 1843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0232" y="17913"/>
                        </a:moveTo>
                        <a:cubicBezTo>
                          <a:pt x="10420" y="17928"/>
                          <a:pt x="10610" y="17936"/>
                          <a:pt x="10800" y="17936"/>
                        </a:cubicBezTo>
                        <a:cubicBezTo>
                          <a:pt x="13588" y="17935"/>
                          <a:pt x="16120" y="16312"/>
                          <a:pt x="17284" y="13778"/>
                        </a:cubicBezTo>
                        <a:lnTo>
                          <a:pt x="20614" y="15308"/>
                        </a:lnTo>
                        <a:cubicBezTo>
                          <a:pt x="18852" y="19142"/>
                          <a:pt x="15019" y="21599"/>
                          <a:pt x="10800" y="21600"/>
                        </a:cubicBezTo>
                        <a:cubicBezTo>
                          <a:pt x="10513" y="21600"/>
                          <a:pt x="10226" y="21588"/>
                          <a:pt x="9940" y="21565"/>
                        </a:cubicBezTo>
                        <a:lnTo>
                          <a:pt x="9725" y="24257"/>
                        </a:lnTo>
                        <a:lnTo>
                          <a:pt x="5568" y="19379"/>
                        </a:lnTo>
                        <a:lnTo>
                          <a:pt x="10446" y="15221"/>
                        </a:lnTo>
                        <a:lnTo>
                          <a:pt x="10232" y="1791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1C7AE"/>
                      </a:gs>
                      <a:gs pos="100000">
                        <a:srgbClr val="D45202"/>
                      </a:gs>
                    </a:gsLst>
                    <a:path path="rect">
                      <a:fillToRect l="50000" t="50000" r="50000" b="50000"/>
                    </a:path>
                  </a:gradFill>
                  <a:ln w="3175">
                    <a:solidFill>
                      <a:srgbClr val="D4520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9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4340" y="4470"/>
                    <a:ext cx="354" cy="54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73 w 21600"/>
                      <a:gd name="T19" fmla="*/ 3160 h 21600"/>
                      <a:gd name="T20" fmla="*/ 18427 w 21600"/>
                      <a:gd name="T21" fmla="*/ 1844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9214" y="10360"/>
                        </a:moveTo>
                        <a:cubicBezTo>
                          <a:pt x="18980" y="5883"/>
                          <a:pt x="15282" y="2374"/>
                          <a:pt x="10800" y="2374"/>
                        </a:cubicBezTo>
                        <a:cubicBezTo>
                          <a:pt x="6146" y="2374"/>
                          <a:pt x="2374" y="6146"/>
                          <a:pt x="2374" y="10800"/>
                        </a:cubicBezTo>
                        <a:cubicBezTo>
                          <a:pt x="2373" y="12339"/>
                          <a:pt x="2795" y="13850"/>
                          <a:pt x="3593" y="15166"/>
                        </a:cubicBezTo>
                        <a:lnTo>
                          <a:pt x="1563" y="16397"/>
                        </a:lnTo>
                        <a:cubicBezTo>
                          <a:pt x="540" y="14709"/>
                          <a:pt x="0" y="12773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545" y="-1"/>
                          <a:pt x="21285" y="4498"/>
                          <a:pt x="21585" y="10236"/>
                        </a:cubicBezTo>
                        <a:lnTo>
                          <a:pt x="24281" y="10095"/>
                        </a:lnTo>
                        <a:lnTo>
                          <a:pt x="20602" y="14179"/>
                        </a:lnTo>
                        <a:lnTo>
                          <a:pt x="16518" y="10501"/>
                        </a:lnTo>
                        <a:lnTo>
                          <a:pt x="19214" y="1036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1C7AE"/>
                      </a:gs>
                      <a:gs pos="100000">
                        <a:srgbClr val="D45202"/>
                      </a:gs>
                    </a:gsLst>
                    <a:path path="rect">
                      <a:fillToRect l="50000" t="50000" r="50000" b="50000"/>
                    </a:path>
                  </a:gradFill>
                  <a:ln w="3175">
                    <a:solidFill>
                      <a:srgbClr val="D45202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441" name="Group 10"/>
              <p:cNvGrpSpPr>
                <a:grpSpLocks/>
              </p:cNvGrpSpPr>
              <p:nvPr/>
            </p:nvGrpSpPr>
            <p:grpSpPr bwMode="auto">
              <a:xfrm rot="10800000">
                <a:off x="3449" y="4785"/>
                <a:ext cx="2168" cy="1834"/>
                <a:chOff x="2437" y="13005"/>
                <a:chExt cx="2168" cy="1977"/>
              </a:xfrm>
            </p:grpSpPr>
            <p:sp>
              <p:nvSpPr>
                <p:cNvPr id="449" name="Oval 11"/>
                <p:cNvSpPr>
                  <a:spLocks noChangeArrowheads="1"/>
                </p:cNvSpPr>
                <p:nvPr/>
              </p:nvSpPr>
              <p:spPr bwMode="auto">
                <a:xfrm>
                  <a:off x="2437" y="13005"/>
                  <a:ext cx="630" cy="6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1E3EA"/>
                    </a:gs>
                    <a:gs pos="100000">
                      <a:srgbClr val="993366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993366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dirty="0"/>
                </a:p>
              </p:txBody>
            </p:sp>
            <p:sp>
              <p:nvSpPr>
                <p:cNvPr id="450" name="Oval 12"/>
                <p:cNvSpPr>
                  <a:spLocks noChangeArrowheads="1"/>
                </p:cNvSpPr>
                <p:nvPr/>
              </p:nvSpPr>
              <p:spPr bwMode="auto">
                <a:xfrm>
                  <a:off x="3195" y="14340"/>
                  <a:ext cx="630" cy="6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EFBF9"/>
                    </a:gs>
                    <a:gs pos="100000">
                      <a:srgbClr val="D45202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solidFill>
                    <a:srgbClr val="D45202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dirty="0"/>
                </a:p>
              </p:txBody>
            </p:sp>
            <p:sp>
              <p:nvSpPr>
                <p:cNvPr id="451" name="Oval 13"/>
                <p:cNvSpPr>
                  <a:spLocks noChangeArrowheads="1"/>
                </p:cNvSpPr>
                <p:nvPr/>
              </p:nvSpPr>
              <p:spPr bwMode="auto">
                <a:xfrm>
                  <a:off x="3975" y="13020"/>
                  <a:ext cx="630" cy="6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8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ru-RU" dirty="0"/>
                </a:p>
              </p:txBody>
            </p:sp>
            <p:sp>
              <p:nvSpPr>
                <p:cNvPr id="452" name="AutoShape 14"/>
                <p:cNvSpPr>
                  <a:spLocks noChangeArrowheads="1"/>
                </p:cNvSpPr>
                <p:nvPr/>
              </p:nvSpPr>
              <p:spPr bwMode="auto">
                <a:xfrm>
                  <a:off x="3067" y="13268"/>
                  <a:ext cx="900" cy="158"/>
                </a:xfrm>
                <a:prstGeom prst="leftRightArrow">
                  <a:avLst>
                    <a:gd name="adj1" fmla="val 40509"/>
                    <a:gd name="adj2" fmla="val 61392"/>
                  </a:avLst>
                </a:prstGeom>
                <a:gradFill rotWithShape="1">
                  <a:gsLst>
                    <a:gs pos="0">
                      <a:srgbClr val="993366"/>
                    </a:gs>
                    <a:gs pos="100000">
                      <a:srgbClr val="008000"/>
                    </a:gs>
                  </a:gsLst>
                  <a:lin ang="0" scaled="1"/>
                </a:gradFill>
                <a:ln w="3175">
                  <a:solidFill>
                    <a:srgbClr val="993366"/>
                  </a:solidFill>
                  <a:miter lim="800000"/>
                  <a:headEnd/>
                  <a:tailEnd/>
                </a:ln>
              </p:spPr>
              <p:txBody>
                <a:bodyPr rot="10800000"/>
                <a:lstStyle/>
                <a:p>
                  <a:endParaRPr lang="ru-RU" dirty="0"/>
                </a:p>
              </p:txBody>
            </p:sp>
            <p:sp>
              <p:nvSpPr>
                <p:cNvPr id="453" name="AutoShape 15"/>
                <p:cNvSpPr>
                  <a:spLocks noChangeArrowheads="1"/>
                </p:cNvSpPr>
                <p:nvPr/>
              </p:nvSpPr>
              <p:spPr bwMode="auto">
                <a:xfrm rot="-7013216">
                  <a:off x="2647" y="13936"/>
                  <a:ext cx="900" cy="158"/>
                </a:xfrm>
                <a:prstGeom prst="leftRightArrow">
                  <a:avLst>
                    <a:gd name="adj1" fmla="val 40509"/>
                    <a:gd name="adj2" fmla="val 61392"/>
                  </a:avLst>
                </a:prstGeom>
                <a:gradFill rotWithShape="1">
                  <a:gsLst>
                    <a:gs pos="0">
                      <a:srgbClr val="F1E3EA"/>
                    </a:gs>
                    <a:gs pos="100000">
                      <a:srgbClr val="993366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rgbClr val="993366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ru-RU" dirty="0"/>
                </a:p>
              </p:txBody>
            </p:sp>
            <p:sp>
              <p:nvSpPr>
                <p:cNvPr id="454" name="AutoShape 16"/>
                <p:cNvSpPr>
                  <a:spLocks noChangeArrowheads="1"/>
                </p:cNvSpPr>
                <p:nvPr/>
              </p:nvSpPr>
              <p:spPr bwMode="auto">
                <a:xfrm rot="7287849">
                  <a:off x="3502" y="13943"/>
                  <a:ext cx="900" cy="158"/>
                </a:xfrm>
                <a:prstGeom prst="leftRightArrow">
                  <a:avLst>
                    <a:gd name="adj1" fmla="val 40509"/>
                    <a:gd name="adj2" fmla="val 61392"/>
                  </a:avLst>
                </a:prstGeom>
                <a:gradFill rotWithShape="1">
                  <a:gsLst>
                    <a:gs pos="0">
                      <a:srgbClr val="808000"/>
                    </a:gs>
                    <a:gs pos="100000">
                      <a:srgbClr val="D45202"/>
                    </a:gs>
                  </a:gsLst>
                  <a:lin ang="0" scaled="1"/>
                </a:gradFill>
                <a:ln w="317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endParaRPr lang="ru-RU" dirty="0"/>
                </a:p>
              </p:txBody>
            </p:sp>
          </p:grpSp>
          <p:grpSp>
            <p:nvGrpSpPr>
              <p:cNvPr id="442" name="Group 17"/>
              <p:cNvGrpSpPr>
                <a:grpSpLocks/>
              </p:cNvGrpSpPr>
              <p:nvPr/>
            </p:nvGrpSpPr>
            <p:grpSpPr bwMode="auto">
              <a:xfrm>
                <a:off x="3168" y="6335"/>
                <a:ext cx="2712" cy="354"/>
                <a:chOff x="3168" y="6335"/>
                <a:chExt cx="2712" cy="354"/>
              </a:xfrm>
            </p:grpSpPr>
            <p:sp>
              <p:nvSpPr>
                <p:cNvPr id="447" name="AutoShape 18"/>
                <p:cNvSpPr>
                  <a:spLocks noChangeArrowheads="1"/>
                </p:cNvSpPr>
                <p:nvPr/>
              </p:nvSpPr>
              <p:spPr bwMode="auto">
                <a:xfrm rot="7965255">
                  <a:off x="5444" y="6248"/>
                  <a:ext cx="331" cy="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32 w 21600"/>
                    <a:gd name="T19" fmla="*/ 3160 h 21600"/>
                    <a:gd name="T20" fmla="*/ 18468 w 21600"/>
                    <a:gd name="T21" fmla="*/ 1844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9214" y="10360"/>
                      </a:moveTo>
                      <a:cubicBezTo>
                        <a:pt x="18980" y="5883"/>
                        <a:pt x="15282" y="2374"/>
                        <a:pt x="10800" y="2374"/>
                      </a:cubicBezTo>
                      <a:cubicBezTo>
                        <a:pt x="6146" y="2374"/>
                        <a:pt x="2374" y="6146"/>
                        <a:pt x="2374" y="10800"/>
                      </a:cubicBezTo>
                      <a:cubicBezTo>
                        <a:pt x="2373" y="12339"/>
                        <a:pt x="2795" y="13850"/>
                        <a:pt x="3593" y="15166"/>
                      </a:cubicBezTo>
                      <a:lnTo>
                        <a:pt x="1563" y="16397"/>
                      </a:lnTo>
                      <a:cubicBezTo>
                        <a:pt x="540" y="14709"/>
                        <a:pt x="0" y="12773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545" y="-1"/>
                        <a:pt x="21285" y="4498"/>
                        <a:pt x="21585" y="10236"/>
                      </a:cubicBezTo>
                      <a:lnTo>
                        <a:pt x="24281" y="10095"/>
                      </a:lnTo>
                      <a:lnTo>
                        <a:pt x="20602" y="14179"/>
                      </a:lnTo>
                      <a:lnTo>
                        <a:pt x="16518" y="10501"/>
                      </a:lnTo>
                      <a:lnTo>
                        <a:pt x="19214" y="1036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1E3EA"/>
                    </a:gs>
                    <a:gs pos="100000">
                      <a:srgbClr val="993366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rgbClr val="9933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8" name="AutoShape 19"/>
                <p:cNvSpPr>
                  <a:spLocks noChangeArrowheads="1"/>
                </p:cNvSpPr>
                <p:nvPr/>
              </p:nvSpPr>
              <p:spPr bwMode="auto">
                <a:xfrm rot="-7122689">
                  <a:off x="3261" y="6242"/>
                  <a:ext cx="354" cy="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3 w 21600"/>
                    <a:gd name="T19" fmla="*/ 3160 h 21600"/>
                    <a:gd name="T20" fmla="*/ 18427 w 21600"/>
                    <a:gd name="T21" fmla="*/ 1844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9214" y="10360"/>
                      </a:moveTo>
                      <a:cubicBezTo>
                        <a:pt x="18980" y="5883"/>
                        <a:pt x="15282" y="2374"/>
                        <a:pt x="10800" y="2374"/>
                      </a:cubicBezTo>
                      <a:cubicBezTo>
                        <a:pt x="6146" y="2374"/>
                        <a:pt x="2374" y="6146"/>
                        <a:pt x="2374" y="10800"/>
                      </a:cubicBezTo>
                      <a:cubicBezTo>
                        <a:pt x="2373" y="12339"/>
                        <a:pt x="2795" y="13850"/>
                        <a:pt x="3593" y="15166"/>
                      </a:cubicBezTo>
                      <a:lnTo>
                        <a:pt x="1563" y="16397"/>
                      </a:lnTo>
                      <a:cubicBezTo>
                        <a:pt x="540" y="14709"/>
                        <a:pt x="0" y="12773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545" y="-1"/>
                        <a:pt x="21285" y="4498"/>
                        <a:pt x="21585" y="10236"/>
                      </a:cubicBezTo>
                      <a:lnTo>
                        <a:pt x="24281" y="10095"/>
                      </a:lnTo>
                      <a:lnTo>
                        <a:pt x="20602" y="14179"/>
                      </a:lnTo>
                      <a:lnTo>
                        <a:pt x="16518" y="10501"/>
                      </a:lnTo>
                      <a:lnTo>
                        <a:pt x="19214" y="1036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AC58A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443" name="Group 20"/>
              <p:cNvGrpSpPr>
                <a:grpSpLocks/>
              </p:cNvGrpSpPr>
              <p:nvPr/>
            </p:nvGrpSpPr>
            <p:grpSpPr bwMode="auto">
              <a:xfrm>
                <a:off x="3726" y="4508"/>
                <a:ext cx="2388" cy="2614"/>
                <a:chOff x="3726" y="4508"/>
                <a:chExt cx="2388" cy="2614"/>
              </a:xfrm>
            </p:grpSpPr>
            <p:sp>
              <p:nvSpPr>
                <p:cNvPr id="444" name="AutoShape 21"/>
                <p:cNvSpPr>
                  <a:spLocks noChangeArrowheads="1"/>
                </p:cNvSpPr>
                <p:nvPr/>
              </p:nvSpPr>
              <p:spPr bwMode="auto">
                <a:xfrm rot="6683089">
                  <a:off x="3458" y="6560"/>
                  <a:ext cx="83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5 w 21600"/>
                    <a:gd name="T19" fmla="*/ 3170 h 21600"/>
                    <a:gd name="T20" fmla="*/ 18425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AC58A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5" name="AutoShape 22"/>
                <p:cNvSpPr>
                  <a:spLocks noChangeArrowheads="1"/>
                </p:cNvSpPr>
                <p:nvPr/>
              </p:nvSpPr>
              <p:spPr bwMode="auto">
                <a:xfrm rot="-7794222">
                  <a:off x="3763" y="4776"/>
                  <a:ext cx="83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5 w 21600"/>
                    <a:gd name="T19" fmla="*/ 3170 h 21600"/>
                    <a:gd name="T20" fmla="*/ 18425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1C7AE"/>
                    </a:gs>
                    <a:gs pos="100000">
                      <a:srgbClr val="D45202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rgbClr val="D4520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6" name="AutoShape 23"/>
                <p:cNvSpPr>
                  <a:spLocks noChangeArrowheads="1"/>
                </p:cNvSpPr>
                <p:nvPr/>
              </p:nvSpPr>
              <p:spPr bwMode="auto">
                <a:xfrm rot="171033">
                  <a:off x="5284" y="5954"/>
                  <a:ext cx="83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5 w 21600"/>
                    <a:gd name="T19" fmla="*/ 3170 h 21600"/>
                    <a:gd name="T20" fmla="*/ 18425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1E3EA"/>
                    </a:gs>
                    <a:gs pos="100000">
                      <a:srgbClr val="993366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rgbClr val="9933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06" name="AutoShape 24"/>
            <p:cNvSpPr>
              <a:spLocks noChangeArrowheads="1"/>
            </p:cNvSpPr>
            <p:nvPr/>
          </p:nvSpPr>
          <p:spPr bwMode="auto">
            <a:xfrm rot="17877852" flipH="1">
              <a:off x="5345" y="5761"/>
              <a:ext cx="636" cy="114"/>
            </a:xfrm>
            <a:prstGeom prst="rightArrow">
              <a:avLst>
                <a:gd name="adj1" fmla="val 50000"/>
                <a:gd name="adj2" fmla="val 62866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993366"/>
                </a:gs>
              </a:gsLst>
              <a:lin ang="0" scaled="1"/>
            </a:gradFill>
            <a:ln w="3175">
              <a:solidFill>
                <a:srgbClr val="993366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 dirty="0"/>
            </a:p>
          </p:txBody>
        </p:sp>
        <p:sp>
          <p:nvSpPr>
            <p:cNvPr id="407" name="AutoShape 25"/>
            <p:cNvSpPr>
              <a:spLocks noChangeArrowheads="1"/>
            </p:cNvSpPr>
            <p:nvPr/>
          </p:nvSpPr>
          <p:spPr bwMode="auto">
            <a:xfrm rot="-1609088">
              <a:off x="3955" y="5712"/>
              <a:ext cx="1589" cy="191"/>
            </a:xfrm>
            <a:prstGeom prst="leftRightArrow">
              <a:avLst>
                <a:gd name="adj1" fmla="val 33333"/>
                <a:gd name="adj2" fmla="val 45140"/>
              </a:avLst>
            </a:prstGeom>
            <a:gradFill rotWithShape="1">
              <a:gsLst>
                <a:gs pos="0">
                  <a:srgbClr val="008000"/>
                </a:gs>
                <a:gs pos="100000">
                  <a:srgbClr val="FF0000"/>
                </a:gs>
              </a:gsLst>
              <a:lin ang="0" scaled="1"/>
            </a:gradFill>
            <a:ln w="31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8" name="AutoShape 26"/>
            <p:cNvSpPr>
              <a:spLocks noChangeArrowheads="1"/>
            </p:cNvSpPr>
            <p:nvPr/>
          </p:nvSpPr>
          <p:spPr bwMode="auto">
            <a:xfrm rot="4818341">
              <a:off x="4157" y="5818"/>
              <a:ext cx="1084" cy="169"/>
            </a:xfrm>
            <a:prstGeom prst="leftRightArrow">
              <a:avLst>
                <a:gd name="adj1" fmla="val 37481"/>
                <a:gd name="adj2" fmla="val 56688"/>
              </a:avLst>
            </a:prstGeom>
            <a:gradFill rotWithShape="1">
              <a:gsLst>
                <a:gs pos="0">
                  <a:srgbClr val="D45202"/>
                </a:gs>
                <a:gs pos="100000">
                  <a:srgbClr val="0000FF"/>
                </a:gs>
              </a:gsLst>
              <a:lin ang="0" scaled="1"/>
            </a:gradFill>
            <a:ln w="3175">
              <a:solidFill>
                <a:srgbClr val="0000FF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endParaRPr lang="ru-RU" dirty="0"/>
            </a:p>
          </p:txBody>
        </p:sp>
        <p:grpSp>
          <p:nvGrpSpPr>
            <p:cNvPr id="409" name="Group 27"/>
            <p:cNvGrpSpPr>
              <a:grpSpLocks/>
            </p:cNvGrpSpPr>
            <p:nvPr/>
          </p:nvGrpSpPr>
          <p:grpSpPr bwMode="auto">
            <a:xfrm rot="10800000">
              <a:off x="3173" y="4022"/>
              <a:ext cx="3630" cy="3447"/>
              <a:chOff x="2829" y="4471"/>
              <a:chExt cx="3285" cy="2899"/>
            </a:xfrm>
          </p:grpSpPr>
          <p:grpSp>
            <p:nvGrpSpPr>
              <p:cNvPr id="420" name="Group 28"/>
              <p:cNvGrpSpPr>
                <a:grpSpLocks/>
              </p:cNvGrpSpPr>
              <p:nvPr/>
            </p:nvGrpSpPr>
            <p:grpSpPr bwMode="auto">
              <a:xfrm>
                <a:off x="2829" y="4471"/>
                <a:ext cx="2617" cy="2899"/>
                <a:chOff x="2829" y="4470"/>
                <a:chExt cx="2654" cy="2900"/>
              </a:xfrm>
            </p:grpSpPr>
            <p:sp>
              <p:nvSpPr>
                <p:cNvPr id="435" name="AutoShape 29"/>
                <p:cNvSpPr>
                  <a:spLocks noChangeArrowheads="1"/>
                </p:cNvSpPr>
                <p:nvPr/>
              </p:nvSpPr>
              <p:spPr bwMode="auto">
                <a:xfrm rot="1097454">
                  <a:off x="2829" y="5922"/>
                  <a:ext cx="94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1 w 21600"/>
                    <a:gd name="T19" fmla="*/ 3170 h 21600"/>
                    <a:gd name="T20" fmla="*/ 18429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6" name="AutoShape 30"/>
                <p:cNvSpPr>
                  <a:spLocks noChangeArrowheads="1"/>
                </p:cNvSpPr>
                <p:nvPr/>
              </p:nvSpPr>
              <p:spPr bwMode="auto">
                <a:xfrm rot="-5414603">
                  <a:off x="4806" y="6753"/>
                  <a:ext cx="94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1 w 21600"/>
                    <a:gd name="T19" fmla="*/ 3170 h 21600"/>
                    <a:gd name="T20" fmla="*/ 18429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DF7E2"/>
                    </a:gs>
                    <a:gs pos="100000">
                      <a:srgbClr val="F1BA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D4520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37" name="Group 31"/>
                <p:cNvGrpSpPr>
                  <a:grpSpLocks/>
                </p:cNvGrpSpPr>
                <p:nvPr/>
              </p:nvGrpSpPr>
              <p:grpSpPr bwMode="auto">
                <a:xfrm>
                  <a:off x="4340" y="4470"/>
                  <a:ext cx="1143" cy="540"/>
                  <a:chOff x="4340" y="4470"/>
                  <a:chExt cx="1143" cy="540"/>
                </a:xfrm>
              </p:grpSpPr>
              <p:sp>
                <p:nvSpPr>
                  <p:cNvPr id="438" name="AutoShape 32"/>
                  <p:cNvSpPr>
                    <a:spLocks noChangeArrowheads="1"/>
                  </p:cNvSpPr>
                  <p:nvPr/>
                </p:nvSpPr>
                <p:spPr bwMode="auto">
                  <a:xfrm rot="8220142">
                    <a:off x="4543" y="4579"/>
                    <a:ext cx="940" cy="29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71 w 21600"/>
                      <a:gd name="T19" fmla="*/ 3170 h 21600"/>
                      <a:gd name="T20" fmla="*/ 18429 w 21600"/>
                      <a:gd name="T21" fmla="*/ 1843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0232" y="17913"/>
                        </a:moveTo>
                        <a:cubicBezTo>
                          <a:pt x="10420" y="17928"/>
                          <a:pt x="10610" y="17936"/>
                          <a:pt x="10800" y="17936"/>
                        </a:cubicBezTo>
                        <a:cubicBezTo>
                          <a:pt x="13588" y="17935"/>
                          <a:pt x="16120" y="16312"/>
                          <a:pt x="17284" y="13778"/>
                        </a:cubicBezTo>
                        <a:lnTo>
                          <a:pt x="20614" y="15308"/>
                        </a:lnTo>
                        <a:cubicBezTo>
                          <a:pt x="18852" y="19142"/>
                          <a:pt x="15019" y="21599"/>
                          <a:pt x="10800" y="21600"/>
                        </a:cubicBezTo>
                        <a:cubicBezTo>
                          <a:pt x="10513" y="21600"/>
                          <a:pt x="10226" y="21588"/>
                          <a:pt x="9940" y="21565"/>
                        </a:cubicBezTo>
                        <a:lnTo>
                          <a:pt x="9725" y="24257"/>
                        </a:lnTo>
                        <a:lnTo>
                          <a:pt x="5568" y="19379"/>
                        </a:lnTo>
                        <a:lnTo>
                          <a:pt x="10446" y="15221"/>
                        </a:lnTo>
                        <a:lnTo>
                          <a:pt x="10232" y="17913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9B9FF"/>
                      </a:gs>
                      <a:gs pos="100000">
                        <a:srgbClr val="0000FF"/>
                      </a:gs>
                    </a:gsLst>
                    <a:path path="rect">
                      <a:fillToRect l="50000" t="50000" r="50000" b="50000"/>
                    </a:path>
                  </a:gradFill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9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4340" y="4470"/>
                    <a:ext cx="354" cy="54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3173 w 21600"/>
                      <a:gd name="T19" fmla="*/ 3160 h 21600"/>
                      <a:gd name="T20" fmla="*/ 18427 w 21600"/>
                      <a:gd name="T21" fmla="*/ 1844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600" h="21600">
                        <a:moveTo>
                          <a:pt x="19214" y="10360"/>
                        </a:moveTo>
                        <a:cubicBezTo>
                          <a:pt x="18980" y="5883"/>
                          <a:pt x="15282" y="2374"/>
                          <a:pt x="10800" y="2374"/>
                        </a:cubicBezTo>
                        <a:cubicBezTo>
                          <a:pt x="6146" y="2374"/>
                          <a:pt x="2374" y="6146"/>
                          <a:pt x="2374" y="10800"/>
                        </a:cubicBezTo>
                        <a:cubicBezTo>
                          <a:pt x="2373" y="12339"/>
                          <a:pt x="2795" y="13850"/>
                          <a:pt x="3593" y="15166"/>
                        </a:cubicBezTo>
                        <a:lnTo>
                          <a:pt x="1563" y="16397"/>
                        </a:lnTo>
                        <a:cubicBezTo>
                          <a:pt x="540" y="14709"/>
                          <a:pt x="0" y="12773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545" y="-1"/>
                          <a:pt x="21285" y="4498"/>
                          <a:pt x="21585" y="10236"/>
                        </a:cubicBezTo>
                        <a:lnTo>
                          <a:pt x="24281" y="10095"/>
                        </a:lnTo>
                        <a:lnTo>
                          <a:pt x="20602" y="14179"/>
                        </a:lnTo>
                        <a:lnTo>
                          <a:pt x="16518" y="10501"/>
                        </a:lnTo>
                        <a:lnTo>
                          <a:pt x="19214" y="1036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B9B9FF"/>
                      </a:gs>
                      <a:gs pos="100000">
                        <a:srgbClr val="0000FF"/>
                      </a:gs>
                    </a:gsLst>
                    <a:path path="rect">
                      <a:fillToRect l="50000" t="50000" r="50000" b="50000"/>
                    </a:path>
                  </a:gradFill>
                  <a:ln w="19050">
                    <a:solidFill>
                      <a:srgbClr val="0000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421" name="Group 34"/>
              <p:cNvGrpSpPr>
                <a:grpSpLocks/>
              </p:cNvGrpSpPr>
              <p:nvPr/>
            </p:nvGrpSpPr>
            <p:grpSpPr bwMode="auto">
              <a:xfrm rot="10800000">
                <a:off x="3449" y="4785"/>
                <a:ext cx="2168" cy="1834"/>
                <a:chOff x="2437" y="13005"/>
                <a:chExt cx="2168" cy="1977"/>
              </a:xfrm>
            </p:grpSpPr>
            <p:sp>
              <p:nvSpPr>
                <p:cNvPr id="429" name="Oval 35"/>
                <p:cNvSpPr>
                  <a:spLocks noChangeArrowheads="1"/>
                </p:cNvSpPr>
                <p:nvPr/>
              </p:nvSpPr>
              <p:spPr bwMode="auto">
                <a:xfrm>
                  <a:off x="2437" y="13005"/>
                  <a:ext cx="630" cy="6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DF7E2"/>
                    </a:gs>
                    <a:gs pos="100000">
                      <a:srgbClr val="F1BA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solidFill>
                    <a:srgbClr val="D4520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0" name="Oval 36"/>
                <p:cNvSpPr>
                  <a:spLocks noChangeArrowheads="1"/>
                </p:cNvSpPr>
                <p:nvPr/>
              </p:nvSpPr>
              <p:spPr bwMode="auto">
                <a:xfrm>
                  <a:off x="3195" y="14340"/>
                  <a:ext cx="630" cy="6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1" name="Oval 37"/>
                <p:cNvSpPr>
                  <a:spLocks noChangeArrowheads="1"/>
                </p:cNvSpPr>
                <p:nvPr/>
              </p:nvSpPr>
              <p:spPr bwMode="auto">
                <a:xfrm>
                  <a:off x="3975" y="13020"/>
                  <a:ext cx="630" cy="6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3F3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2" name="AutoShape 38"/>
                <p:cNvSpPr>
                  <a:spLocks noChangeArrowheads="1"/>
                </p:cNvSpPr>
                <p:nvPr/>
              </p:nvSpPr>
              <p:spPr bwMode="auto">
                <a:xfrm>
                  <a:off x="3067" y="13268"/>
                  <a:ext cx="900" cy="158"/>
                </a:xfrm>
                <a:prstGeom prst="leftRightArrow">
                  <a:avLst>
                    <a:gd name="adj1" fmla="val 40509"/>
                    <a:gd name="adj2" fmla="val 61392"/>
                  </a:avLst>
                </a:prstGeom>
                <a:gradFill rotWithShape="1">
                  <a:gsLst>
                    <a:gs pos="0">
                      <a:srgbClr val="F1BA00"/>
                    </a:gs>
                    <a:gs pos="100000">
                      <a:srgbClr val="FF0000"/>
                    </a:gs>
                  </a:gsLst>
                  <a:lin ang="0" scaled="1"/>
                </a:gradFill>
                <a:ln w="6350">
                  <a:solidFill>
                    <a:srgbClr val="D4520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33" name="AutoShape 39"/>
                <p:cNvSpPr>
                  <a:spLocks noChangeArrowheads="1"/>
                </p:cNvSpPr>
                <p:nvPr/>
              </p:nvSpPr>
              <p:spPr bwMode="auto">
                <a:xfrm rot="-7013216">
                  <a:off x="2647" y="13936"/>
                  <a:ext cx="900" cy="158"/>
                </a:xfrm>
                <a:prstGeom prst="leftRightArrow">
                  <a:avLst>
                    <a:gd name="adj1" fmla="val 40509"/>
                    <a:gd name="adj2" fmla="val 61392"/>
                  </a:avLst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F1BA00"/>
                    </a:gs>
                  </a:gsLst>
                  <a:lin ang="0" scaled="1"/>
                </a:gradFill>
                <a:ln w="6350">
                  <a:solidFill>
                    <a:srgbClr val="D45202"/>
                  </a:solidFill>
                  <a:miter lim="800000"/>
                  <a:headEnd/>
                  <a:tailEnd/>
                </a:ln>
              </p:spPr>
              <p:txBody>
                <a:bodyPr vert="eaVert"/>
                <a:lstStyle/>
                <a:p>
                  <a:endParaRPr lang="ru-RU" dirty="0"/>
                </a:p>
              </p:txBody>
            </p:sp>
            <p:sp>
              <p:nvSpPr>
                <p:cNvPr id="434" name="AutoShape 40"/>
                <p:cNvSpPr>
                  <a:spLocks noChangeArrowheads="1"/>
                </p:cNvSpPr>
                <p:nvPr/>
              </p:nvSpPr>
              <p:spPr bwMode="auto">
                <a:xfrm rot="7287849">
                  <a:off x="3502" y="13943"/>
                  <a:ext cx="900" cy="158"/>
                </a:xfrm>
                <a:prstGeom prst="leftRightArrow">
                  <a:avLst>
                    <a:gd name="adj1" fmla="val 40509"/>
                    <a:gd name="adj2" fmla="val 61392"/>
                  </a:avLst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3175">
                  <a:solidFill>
                    <a:srgbClr val="993366"/>
                  </a:solidFill>
                  <a:miter lim="800000"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ru-RU" dirty="0"/>
                </a:p>
              </p:txBody>
            </p:sp>
          </p:grpSp>
          <p:grpSp>
            <p:nvGrpSpPr>
              <p:cNvPr id="422" name="Group 41"/>
              <p:cNvGrpSpPr>
                <a:grpSpLocks/>
              </p:cNvGrpSpPr>
              <p:nvPr/>
            </p:nvGrpSpPr>
            <p:grpSpPr bwMode="auto">
              <a:xfrm>
                <a:off x="3168" y="6335"/>
                <a:ext cx="2712" cy="354"/>
                <a:chOff x="3168" y="6335"/>
                <a:chExt cx="2712" cy="354"/>
              </a:xfrm>
            </p:grpSpPr>
            <p:sp>
              <p:nvSpPr>
                <p:cNvPr id="427" name="AutoShape 42"/>
                <p:cNvSpPr>
                  <a:spLocks noChangeArrowheads="1"/>
                </p:cNvSpPr>
                <p:nvPr/>
              </p:nvSpPr>
              <p:spPr bwMode="auto">
                <a:xfrm rot="7965255">
                  <a:off x="5444" y="6248"/>
                  <a:ext cx="331" cy="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32 w 21600"/>
                    <a:gd name="T19" fmla="*/ 3160 h 21600"/>
                    <a:gd name="T20" fmla="*/ 18468 w 21600"/>
                    <a:gd name="T21" fmla="*/ 1844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9214" y="10360"/>
                      </a:moveTo>
                      <a:cubicBezTo>
                        <a:pt x="18980" y="5883"/>
                        <a:pt x="15282" y="2374"/>
                        <a:pt x="10800" y="2374"/>
                      </a:cubicBezTo>
                      <a:cubicBezTo>
                        <a:pt x="6146" y="2374"/>
                        <a:pt x="2374" y="6146"/>
                        <a:pt x="2374" y="10800"/>
                      </a:cubicBezTo>
                      <a:cubicBezTo>
                        <a:pt x="2373" y="12339"/>
                        <a:pt x="2795" y="13850"/>
                        <a:pt x="3593" y="15166"/>
                      </a:cubicBezTo>
                      <a:lnTo>
                        <a:pt x="1563" y="16397"/>
                      </a:lnTo>
                      <a:cubicBezTo>
                        <a:pt x="540" y="14709"/>
                        <a:pt x="0" y="12773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545" y="-1"/>
                        <a:pt x="21285" y="4498"/>
                        <a:pt x="21585" y="10236"/>
                      </a:cubicBezTo>
                      <a:lnTo>
                        <a:pt x="24281" y="10095"/>
                      </a:lnTo>
                      <a:lnTo>
                        <a:pt x="20602" y="14179"/>
                      </a:lnTo>
                      <a:lnTo>
                        <a:pt x="16518" y="10501"/>
                      </a:lnTo>
                      <a:lnTo>
                        <a:pt x="19214" y="1036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DF7E2"/>
                    </a:gs>
                    <a:gs pos="100000">
                      <a:srgbClr val="F1BA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D4520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28" name="AutoShape 43"/>
                <p:cNvSpPr>
                  <a:spLocks noChangeArrowheads="1"/>
                </p:cNvSpPr>
                <p:nvPr/>
              </p:nvSpPr>
              <p:spPr bwMode="auto">
                <a:xfrm rot="-7122689">
                  <a:off x="3261" y="6242"/>
                  <a:ext cx="354" cy="5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3 w 21600"/>
                    <a:gd name="T19" fmla="*/ 3160 h 21600"/>
                    <a:gd name="T20" fmla="*/ 18427 w 21600"/>
                    <a:gd name="T21" fmla="*/ 1844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9214" y="10360"/>
                      </a:moveTo>
                      <a:cubicBezTo>
                        <a:pt x="18980" y="5883"/>
                        <a:pt x="15282" y="2374"/>
                        <a:pt x="10800" y="2374"/>
                      </a:cubicBezTo>
                      <a:cubicBezTo>
                        <a:pt x="6146" y="2374"/>
                        <a:pt x="2374" y="6146"/>
                        <a:pt x="2374" y="10800"/>
                      </a:cubicBezTo>
                      <a:cubicBezTo>
                        <a:pt x="2373" y="12339"/>
                        <a:pt x="2795" y="13850"/>
                        <a:pt x="3593" y="15166"/>
                      </a:cubicBezTo>
                      <a:lnTo>
                        <a:pt x="1563" y="16397"/>
                      </a:lnTo>
                      <a:cubicBezTo>
                        <a:pt x="540" y="14709"/>
                        <a:pt x="0" y="12773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545" y="-1"/>
                        <a:pt x="21285" y="4498"/>
                        <a:pt x="21585" y="10236"/>
                      </a:cubicBezTo>
                      <a:lnTo>
                        <a:pt x="24281" y="10095"/>
                      </a:lnTo>
                      <a:lnTo>
                        <a:pt x="20602" y="14179"/>
                      </a:lnTo>
                      <a:lnTo>
                        <a:pt x="16518" y="10501"/>
                      </a:lnTo>
                      <a:lnTo>
                        <a:pt x="19214" y="1036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423" name="Group 44"/>
              <p:cNvGrpSpPr>
                <a:grpSpLocks/>
              </p:cNvGrpSpPr>
              <p:nvPr/>
            </p:nvGrpSpPr>
            <p:grpSpPr bwMode="auto">
              <a:xfrm>
                <a:off x="3726" y="4508"/>
                <a:ext cx="2388" cy="2614"/>
                <a:chOff x="3726" y="4508"/>
                <a:chExt cx="2388" cy="2614"/>
              </a:xfrm>
            </p:grpSpPr>
            <p:sp>
              <p:nvSpPr>
                <p:cNvPr id="424" name="AutoShape 45"/>
                <p:cNvSpPr>
                  <a:spLocks noChangeArrowheads="1"/>
                </p:cNvSpPr>
                <p:nvPr/>
              </p:nvSpPr>
              <p:spPr bwMode="auto">
                <a:xfrm rot="6683089">
                  <a:off x="3458" y="6560"/>
                  <a:ext cx="83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5 w 21600"/>
                    <a:gd name="T19" fmla="*/ 3170 h 21600"/>
                    <a:gd name="T20" fmla="*/ 18425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ACA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n w="3175">
                  <a:solidFill>
                    <a:srgbClr val="A8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25" name="AutoShape 46"/>
                <p:cNvSpPr>
                  <a:spLocks noChangeArrowheads="1"/>
                </p:cNvSpPr>
                <p:nvPr/>
              </p:nvSpPr>
              <p:spPr bwMode="auto">
                <a:xfrm rot="-7794222">
                  <a:off x="3763" y="4776"/>
                  <a:ext cx="83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5 w 21600"/>
                    <a:gd name="T19" fmla="*/ 3170 h 21600"/>
                    <a:gd name="T20" fmla="*/ 18425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B9B9FF"/>
                    </a:gs>
                    <a:gs pos="100000">
                      <a:srgbClr val="0000FF"/>
                    </a:gs>
                  </a:gsLst>
                  <a:path path="rect">
                    <a:fillToRect l="50000" t="50000" r="50000" b="50000"/>
                  </a:path>
                </a:gra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26" name="AutoShape 47"/>
                <p:cNvSpPr>
                  <a:spLocks noChangeArrowheads="1"/>
                </p:cNvSpPr>
                <p:nvPr/>
              </p:nvSpPr>
              <p:spPr bwMode="auto">
                <a:xfrm rot="171033">
                  <a:off x="5284" y="5954"/>
                  <a:ext cx="830" cy="29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3175 w 21600"/>
                    <a:gd name="T19" fmla="*/ 3170 h 21600"/>
                    <a:gd name="T20" fmla="*/ 18425 w 21600"/>
                    <a:gd name="T21" fmla="*/ 18430 h 216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600" h="21600">
                      <a:moveTo>
                        <a:pt x="10232" y="17913"/>
                      </a:moveTo>
                      <a:cubicBezTo>
                        <a:pt x="10420" y="17928"/>
                        <a:pt x="10610" y="17936"/>
                        <a:pt x="10800" y="17936"/>
                      </a:cubicBezTo>
                      <a:cubicBezTo>
                        <a:pt x="13588" y="17935"/>
                        <a:pt x="16120" y="16312"/>
                        <a:pt x="17284" y="13778"/>
                      </a:cubicBezTo>
                      <a:lnTo>
                        <a:pt x="20614" y="15308"/>
                      </a:lnTo>
                      <a:cubicBezTo>
                        <a:pt x="18852" y="19142"/>
                        <a:pt x="15019" y="21599"/>
                        <a:pt x="10800" y="21600"/>
                      </a:cubicBezTo>
                      <a:cubicBezTo>
                        <a:pt x="10513" y="21600"/>
                        <a:pt x="10226" y="21588"/>
                        <a:pt x="9940" y="21565"/>
                      </a:cubicBezTo>
                      <a:lnTo>
                        <a:pt x="9725" y="24257"/>
                      </a:lnTo>
                      <a:lnTo>
                        <a:pt x="5568" y="19379"/>
                      </a:lnTo>
                      <a:lnTo>
                        <a:pt x="10446" y="15221"/>
                      </a:lnTo>
                      <a:lnTo>
                        <a:pt x="10232" y="17913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DF7E2"/>
                    </a:gs>
                    <a:gs pos="100000">
                      <a:srgbClr val="F1BA00"/>
                    </a:gs>
                  </a:gsLst>
                  <a:path path="rect">
                    <a:fillToRect l="50000" t="50000" r="50000" b="50000"/>
                  </a:path>
                </a:gradFill>
                <a:ln w="6350">
                  <a:solidFill>
                    <a:srgbClr val="D4520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10" name="AutoShape 48"/>
            <p:cNvSpPr>
              <a:spLocks noChangeArrowheads="1"/>
            </p:cNvSpPr>
            <p:nvPr/>
          </p:nvSpPr>
          <p:spPr bwMode="auto">
            <a:xfrm rot="704641" flipH="1">
              <a:off x="4849" y="5051"/>
              <a:ext cx="598" cy="121"/>
            </a:xfrm>
            <a:prstGeom prst="rightArrow">
              <a:avLst>
                <a:gd name="adj1" fmla="val 50000"/>
                <a:gd name="adj2" fmla="val 55691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D45202"/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1" name="AutoShape 49"/>
            <p:cNvSpPr>
              <a:spLocks noChangeArrowheads="1"/>
            </p:cNvSpPr>
            <p:nvPr/>
          </p:nvSpPr>
          <p:spPr bwMode="auto">
            <a:xfrm rot="2632088">
              <a:off x="4155" y="5731"/>
              <a:ext cx="1063" cy="169"/>
            </a:xfrm>
            <a:prstGeom prst="leftRightArrow">
              <a:avLst>
                <a:gd name="adj1" fmla="val 37481"/>
                <a:gd name="adj2" fmla="val 55590"/>
              </a:avLst>
            </a:prstGeom>
            <a:gradFill rotWithShape="1">
              <a:gsLst>
                <a:gs pos="0">
                  <a:srgbClr val="F1BA00"/>
                </a:gs>
                <a:gs pos="100000">
                  <a:srgbClr val="993366"/>
                </a:gs>
              </a:gsLst>
              <a:lin ang="0" scaled="1"/>
            </a:gradFill>
            <a:ln w="6350">
              <a:solidFill>
                <a:srgbClr val="D4520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2" name="AutoShape 50"/>
            <p:cNvSpPr>
              <a:spLocks noChangeArrowheads="1"/>
            </p:cNvSpPr>
            <p:nvPr/>
          </p:nvSpPr>
          <p:spPr bwMode="auto">
            <a:xfrm rot="1409282" flipH="1">
              <a:off x="3894" y="6468"/>
              <a:ext cx="713" cy="121"/>
            </a:xfrm>
            <a:prstGeom prst="rightArrow">
              <a:avLst>
                <a:gd name="adj1" fmla="val 50000"/>
                <a:gd name="adj2" fmla="val 66400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8000"/>
                </a:gs>
              </a:gsLst>
              <a:lin ang="0" scaled="1"/>
            </a:gradFill>
            <a:ln w="31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3" name="AutoShape 51"/>
            <p:cNvSpPr>
              <a:spLocks noChangeArrowheads="1"/>
            </p:cNvSpPr>
            <p:nvPr/>
          </p:nvSpPr>
          <p:spPr bwMode="auto">
            <a:xfrm rot="17255039" flipH="1">
              <a:off x="3459" y="5782"/>
              <a:ext cx="624" cy="121"/>
            </a:xfrm>
            <a:prstGeom prst="rightArrow">
              <a:avLst>
                <a:gd name="adj1" fmla="val 50000"/>
                <a:gd name="adj2" fmla="val 58112"/>
              </a:avLst>
            </a:prstGeom>
            <a:gradFill rotWithShape="1">
              <a:gsLst>
                <a:gs pos="0">
                  <a:srgbClr val="F1BA00"/>
                </a:gs>
                <a:gs pos="100000">
                  <a:srgbClr val="008000"/>
                </a:gs>
              </a:gsLst>
              <a:lin ang="0" scaled="1"/>
            </a:gradFill>
            <a:ln w="6350">
              <a:solidFill>
                <a:srgbClr val="D45202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ru-RU" dirty="0"/>
            </a:p>
          </p:txBody>
        </p:sp>
        <p:grpSp>
          <p:nvGrpSpPr>
            <p:cNvPr id="414" name="Group 52"/>
            <p:cNvGrpSpPr>
              <a:grpSpLocks/>
            </p:cNvGrpSpPr>
            <p:nvPr/>
          </p:nvGrpSpPr>
          <p:grpSpPr bwMode="auto">
            <a:xfrm rot="8769922">
              <a:off x="3971" y="4973"/>
              <a:ext cx="660" cy="268"/>
              <a:chOff x="1705" y="9462"/>
              <a:chExt cx="584" cy="540"/>
            </a:xfrm>
          </p:grpSpPr>
          <p:sp>
            <p:nvSpPr>
              <p:cNvPr id="418" name="AutoShape 53"/>
              <p:cNvSpPr>
                <a:spLocks noChangeArrowheads="1"/>
              </p:cNvSpPr>
              <p:nvPr/>
            </p:nvSpPr>
            <p:spPr bwMode="auto">
              <a:xfrm>
                <a:off x="1715" y="9462"/>
                <a:ext cx="574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0 h 21600"/>
                  <a:gd name="T20" fmla="*/ 18439 w 21600"/>
                  <a:gd name="T21" fmla="*/ 1844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016" y="7160"/>
                    </a:moveTo>
                    <a:cubicBezTo>
                      <a:pt x="17576" y="3909"/>
                      <a:pt x="14355" y="1813"/>
                      <a:pt x="10800" y="1813"/>
                    </a:cubicBezTo>
                    <a:cubicBezTo>
                      <a:pt x="6975" y="1812"/>
                      <a:pt x="3570" y="4233"/>
                      <a:pt x="2312" y="7844"/>
                    </a:cubicBezTo>
                    <a:lnTo>
                      <a:pt x="600" y="7248"/>
                    </a:lnTo>
                    <a:cubicBezTo>
                      <a:pt x="2111" y="2908"/>
                      <a:pt x="6204" y="-1"/>
                      <a:pt x="10800" y="0"/>
                    </a:cubicBezTo>
                    <a:cubicBezTo>
                      <a:pt x="15072" y="0"/>
                      <a:pt x="18943" y="2519"/>
                      <a:pt x="20674" y="6425"/>
                    </a:cubicBezTo>
                    <a:lnTo>
                      <a:pt x="23143" y="5332"/>
                    </a:lnTo>
                    <a:lnTo>
                      <a:pt x="21307" y="10090"/>
                    </a:lnTo>
                    <a:lnTo>
                      <a:pt x="16548" y="8253"/>
                    </a:lnTo>
                    <a:lnTo>
                      <a:pt x="19016" y="71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9" name="AutoShape 54"/>
              <p:cNvSpPr>
                <a:spLocks noChangeArrowheads="1"/>
              </p:cNvSpPr>
              <p:nvPr/>
            </p:nvSpPr>
            <p:spPr bwMode="auto">
              <a:xfrm flipH="1">
                <a:off x="1705" y="9462"/>
                <a:ext cx="574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0 h 21600"/>
                  <a:gd name="T20" fmla="*/ 18439 w 21600"/>
                  <a:gd name="T21" fmla="*/ 1844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016" y="7160"/>
                    </a:moveTo>
                    <a:cubicBezTo>
                      <a:pt x="17576" y="3909"/>
                      <a:pt x="14355" y="1813"/>
                      <a:pt x="10800" y="1813"/>
                    </a:cubicBezTo>
                    <a:cubicBezTo>
                      <a:pt x="7237" y="1812"/>
                      <a:pt x="4011" y="3917"/>
                      <a:pt x="2575" y="7177"/>
                    </a:cubicBezTo>
                    <a:lnTo>
                      <a:pt x="916" y="6447"/>
                    </a:lnTo>
                    <a:cubicBezTo>
                      <a:pt x="2641" y="2528"/>
                      <a:pt x="6518" y="-1"/>
                      <a:pt x="10800" y="0"/>
                    </a:cubicBezTo>
                    <a:cubicBezTo>
                      <a:pt x="15072" y="0"/>
                      <a:pt x="18943" y="2519"/>
                      <a:pt x="20674" y="6425"/>
                    </a:cubicBezTo>
                    <a:lnTo>
                      <a:pt x="23143" y="5332"/>
                    </a:lnTo>
                    <a:lnTo>
                      <a:pt x="21307" y="10090"/>
                    </a:lnTo>
                    <a:lnTo>
                      <a:pt x="16548" y="8253"/>
                    </a:lnTo>
                    <a:lnTo>
                      <a:pt x="19016" y="71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1BA00"/>
                  </a:gs>
                  <a:gs pos="100000">
                    <a:srgbClr val="D45202"/>
                  </a:gs>
                </a:gsLst>
                <a:lin ang="18900000" scaled="1"/>
              </a:gradFill>
              <a:ln w="3175">
                <a:solidFill>
                  <a:srgbClr val="D4520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15" name="Group 55"/>
            <p:cNvGrpSpPr>
              <a:grpSpLocks/>
            </p:cNvGrpSpPr>
            <p:nvPr/>
          </p:nvGrpSpPr>
          <p:grpSpPr bwMode="auto">
            <a:xfrm rot="8769922">
              <a:off x="4826" y="6378"/>
              <a:ext cx="660" cy="268"/>
              <a:chOff x="1705" y="9462"/>
              <a:chExt cx="584" cy="540"/>
            </a:xfrm>
          </p:grpSpPr>
          <p:sp>
            <p:nvSpPr>
              <p:cNvPr id="416" name="AutoShape 56"/>
              <p:cNvSpPr>
                <a:spLocks noChangeArrowheads="1"/>
              </p:cNvSpPr>
              <p:nvPr/>
            </p:nvSpPr>
            <p:spPr bwMode="auto">
              <a:xfrm>
                <a:off x="1715" y="9462"/>
                <a:ext cx="574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0 h 21600"/>
                  <a:gd name="T20" fmla="*/ 18439 w 21600"/>
                  <a:gd name="T21" fmla="*/ 1844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016" y="7160"/>
                    </a:moveTo>
                    <a:cubicBezTo>
                      <a:pt x="17576" y="3909"/>
                      <a:pt x="14355" y="1813"/>
                      <a:pt x="10800" y="1813"/>
                    </a:cubicBezTo>
                    <a:cubicBezTo>
                      <a:pt x="6975" y="1812"/>
                      <a:pt x="3570" y="4233"/>
                      <a:pt x="2312" y="7844"/>
                    </a:cubicBezTo>
                    <a:lnTo>
                      <a:pt x="600" y="7248"/>
                    </a:lnTo>
                    <a:cubicBezTo>
                      <a:pt x="2111" y="2908"/>
                      <a:pt x="6204" y="-1"/>
                      <a:pt x="10800" y="0"/>
                    </a:cubicBezTo>
                    <a:cubicBezTo>
                      <a:pt x="15072" y="0"/>
                      <a:pt x="18943" y="2519"/>
                      <a:pt x="20674" y="6425"/>
                    </a:cubicBezTo>
                    <a:lnTo>
                      <a:pt x="23143" y="5332"/>
                    </a:lnTo>
                    <a:lnTo>
                      <a:pt x="21307" y="10090"/>
                    </a:lnTo>
                    <a:lnTo>
                      <a:pt x="16548" y="8253"/>
                    </a:lnTo>
                    <a:lnTo>
                      <a:pt x="19016" y="716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" name="AutoShape 57"/>
              <p:cNvSpPr>
                <a:spLocks noChangeArrowheads="1"/>
              </p:cNvSpPr>
              <p:nvPr/>
            </p:nvSpPr>
            <p:spPr bwMode="auto">
              <a:xfrm flipH="1">
                <a:off x="1705" y="9462"/>
                <a:ext cx="574" cy="5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1 w 21600"/>
                  <a:gd name="T19" fmla="*/ 3160 h 21600"/>
                  <a:gd name="T20" fmla="*/ 18439 w 21600"/>
                  <a:gd name="T21" fmla="*/ 1844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9016" y="7160"/>
                    </a:moveTo>
                    <a:cubicBezTo>
                      <a:pt x="17576" y="3909"/>
                      <a:pt x="14355" y="1813"/>
                      <a:pt x="10800" y="1813"/>
                    </a:cubicBezTo>
                    <a:cubicBezTo>
                      <a:pt x="7237" y="1812"/>
                      <a:pt x="4011" y="3917"/>
                      <a:pt x="2575" y="7177"/>
                    </a:cubicBezTo>
                    <a:lnTo>
                      <a:pt x="916" y="6447"/>
                    </a:lnTo>
                    <a:cubicBezTo>
                      <a:pt x="2641" y="2528"/>
                      <a:pt x="6518" y="-1"/>
                      <a:pt x="10800" y="0"/>
                    </a:cubicBezTo>
                    <a:cubicBezTo>
                      <a:pt x="15072" y="0"/>
                      <a:pt x="18943" y="2519"/>
                      <a:pt x="20674" y="6425"/>
                    </a:cubicBezTo>
                    <a:lnTo>
                      <a:pt x="23143" y="5332"/>
                    </a:lnTo>
                    <a:lnTo>
                      <a:pt x="21307" y="10090"/>
                    </a:lnTo>
                    <a:lnTo>
                      <a:pt x="16548" y="8253"/>
                    </a:lnTo>
                    <a:lnTo>
                      <a:pt x="19016" y="716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FF"/>
                  </a:gs>
                  <a:gs pos="100000">
                    <a:srgbClr val="800080"/>
                  </a:gs>
                </a:gsLst>
                <a:lin ang="0" scaled="1"/>
              </a:gradFill>
              <a:ln w="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642" name="TextBox 641"/>
          <p:cNvSpPr txBox="1"/>
          <p:nvPr/>
        </p:nvSpPr>
        <p:spPr>
          <a:xfrm>
            <a:off x="1404257" y="4546820"/>
            <a:ext cx="7086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300"/>
                </a:solidFill>
              </a:rPr>
              <a:t>Актуальные проблемы логики, методологии, истории и философии  науки и техники</a:t>
            </a:r>
            <a:endParaRPr lang="ru-RU" b="1" dirty="0">
              <a:solidFill>
                <a:srgbClr val="006300"/>
              </a:solidFill>
            </a:endParaRPr>
          </a:p>
        </p:txBody>
      </p:sp>
      <p:sp>
        <p:nvSpPr>
          <p:cNvPr id="645" name="Прямоугольник 644"/>
          <p:cNvSpPr/>
          <p:nvPr/>
        </p:nvSpPr>
        <p:spPr>
          <a:xfrm>
            <a:off x="1997662" y="6172197"/>
            <a:ext cx="5029199" cy="5304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 ноября с 14.00 до 17.00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6" name="TextBox 645"/>
          <p:cNvSpPr txBox="1"/>
          <p:nvPr/>
        </p:nvSpPr>
        <p:spPr>
          <a:xfrm>
            <a:off x="979713" y="914400"/>
            <a:ext cx="7511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doni MT Poster Compressed" pitchFamily="18" charset="0"/>
                <a:cs typeface="Aparajita" pitchFamily="34" charset="0"/>
              </a:rPr>
              <a:t>I</a:t>
            </a:r>
            <a:r>
              <a:rPr lang="ru-RU" dirty="0" smtClean="0">
                <a:latin typeface="Bodoni MT Poster Compressed" pitchFamily="18" charset="0"/>
                <a:cs typeface="Aparajita" pitchFamily="34" charset="0"/>
              </a:rPr>
              <a:t> </a:t>
            </a:r>
            <a:r>
              <a:rPr lang="en-US" dirty="0" smtClean="0">
                <a:latin typeface="Bodoni MT Poster Compressed" pitchFamily="18" charset="0"/>
                <a:cs typeface="Aparajita" pitchFamily="34" charset="0"/>
              </a:rPr>
              <a:t>I </a:t>
            </a:r>
            <a:r>
              <a:rPr lang="ru-RU" dirty="0" smtClean="0">
                <a:cs typeface="Aparajita" pitchFamily="34" charset="0"/>
              </a:rPr>
              <a:t>МЕЖДУНАРОДНЫЙ КОНГРЕСС </a:t>
            </a:r>
          </a:p>
          <a:p>
            <a:pPr algn="ctr"/>
            <a:r>
              <a:rPr lang="ru-RU" cap="all" dirty="0" smtClean="0">
                <a:cs typeface="Aparajita" pitchFamily="34" charset="0"/>
              </a:rPr>
              <a:t>Русского общества истории </a:t>
            </a:r>
          </a:p>
          <a:p>
            <a:pPr algn="ctr"/>
            <a:r>
              <a:rPr lang="ru-RU" cap="all" dirty="0" smtClean="0">
                <a:cs typeface="Aparajita" pitchFamily="34" charset="0"/>
              </a:rPr>
              <a:t>и философии науки</a:t>
            </a:r>
          </a:p>
          <a:p>
            <a:pPr algn="ctr"/>
            <a:endParaRPr lang="ru-RU" sz="1200" cap="all" dirty="0" smtClean="0">
              <a:cs typeface="Aparajita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006300"/>
                </a:solidFill>
              </a:rPr>
              <a:t>НАУКА КАК ОБЩЕСТВЕННОЕ  БЛАГО</a:t>
            </a:r>
          </a:p>
          <a:p>
            <a:pPr algn="ctr"/>
            <a:endParaRPr lang="ru-RU" sz="1600" b="1" dirty="0" smtClean="0">
              <a:solidFill>
                <a:srgbClr val="009999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27-29 ноября 2020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dirty="0" smtClean="0"/>
              <a:t>Санкт-Петербург</a:t>
            </a:r>
            <a:endParaRPr lang="ru-RU" sz="2800" dirty="0"/>
          </a:p>
        </p:txBody>
      </p:sp>
      <p:pic>
        <p:nvPicPr>
          <p:cNvPr id="644" name="Рисунок 643"/>
          <p:cNvPicPr/>
          <p:nvPr/>
        </p:nvPicPr>
        <p:blipFill>
          <a:blip r:embed="rId16"/>
          <a:srcRect l="927" t="13870" r="3844" b="14041"/>
          <a:stretch>
            <a:fillRect/>
          </a:stretch>
        </p:blipFill>
        <p:spPr bwMode="auto">
          <a:xfrm>
            <a:off x="38807135" y="7461505"/>
            <a:ext cx="11558017" cy="830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7" name="Прямоугольник 646"/>
          <p:cNvSpPr/>
          <p:nvPr/>
        </p:nvSpPr>
        <p:spPr>
          <a:xfrm>
            <a:off x="24407103" y="14109413"/>
            <a:ext cx="2392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Hardware</a:t>
            </a:r>
            <a:endParaRPr lang="ru-RU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649" name="Группа 648"/>
          <p:cNvGrpSpPr/>
          <p:nvPr/>
        </p:nvGrpSpPr>
        <p:grpSpPr>
          <a:xfrm>
            <a:off x="40986073" y="653143"/>
            <a:ext cx="9372600" cy="6114143"/>
            <a:chOff x="40986073" y="653143"/>
            <a:chExt cx="9372600" cy="6114143"/>
          </a:xfrm>
        </p:grpSpPr>
        <p:pic>
          <p:nvPicPr>
            <p:cNvPr id="1028" name="Picture 4" descr="C:\Users\АКоловская\Desktop\СФУ\УМО\лого.gif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0986073" y="653143"/>
              <a:ext cx="9372600" cy="6114143"/>
            </a:xfrm>
            <a:prstGeom prst="rect">
              <a:avLst/>
            </a:prstGeom>
            <a:noFill/>
          </p:spPr>
        </p:pic>
        <p:sp>
          <p:nvSpPr>
            <p:cNvPr id="2049" name="WordArt 1"/>
            <p:cNvSpPr>
              <a:spLocks noChangeArrowheads="1" noChangeShapeType="1" noTextEdit="1"/>
            </p:cNvSpPr>
            <p:nvPr/>
          </p:nvSpPr>
          <p:spPr bwMode="auto">
            <a:xfrm>
              <a:off x="42456100" y="4152900"/>
              <a:ext cx="1882775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Hardware</a:t>
              </a:r>
              <a:endParaRPr lang="ru-RU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648" name="WordArt 1"/>
            <p:cNvSpPr>
              <a:spLocks noChangeArrowheads="1" noChangeShapeType="1" noTextEdit="1"/>
            </p:cNvSpPr>
            <p:nvPr/>
          </p:nvSpPr>
          <p:spPr bwMode="auto">
            <a:xfrm>
              <a:off x="46589950" y="3933825"/>
              <a:ext cx="1882775" cy="3048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Soft</a:t>
              </a:r>
              <a:r>
                <a:rPr lang="en-US" sz="3600" i="1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Arial Black"/>
                </a:rPr>
                <a:t>ware</a:t>
              </a:r>
              <a:endParaRPr lang="ru-RU" sz="36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2160</TotalTime>
  <Words>505</Words>
  <Application>Microsoft Office PowerPoint</Application>
  <PresentationFormat>Произвольный</PresentationFormat>
  <Paragraphs>125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MS PGothic</vt:lpstr>
      <vt:lpstr>Aparajita</vt:lpstr>
      <vt:lpstr>Arial</vt:lpstr>
      <vt:lpstr>Arial Black</vt:lpstr>
      <vt:lpstr>Bodoni MT Poster Compressed</vt:lpstr>
      <vt:lpstr>Calibri</vt:lpstr>
      <vt:lpstr>Helvetica</vt:lpstr>
      <vt:lpstr>Times New Roman</vt:lpstr>
      <vt:lpstr>Verdana</vt:lpstr>
      <vt:lpstr>Default Design</vt:lpstr>
      <vt:lpstr>Презентация PowerPoint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Лада</cp:lastModifiedBy>
  <cp:revision>632</cp:revision>
  <cp:lastPrinted>2010-02-25T14:58:00Z</cp:lastPrinted>
  <dcterms:created xsi:type="dcterms:W3CDTF">2014-04-07T18:23:00Z</dcterms:created>
  <dcterms:modified xsi:type="dcterms:W3CDTF">2020-11-19T09:35:10Z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  <property fmtid="{D5CDD505-2E9C-101B-9397-08002B2CF9AE}" pid="3" name="KSOProductBuildVer">
    <vt:lpwstr>1033-11.2.0.8342</vt:lpwstr>
  </property>
</Properties>
</file>